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488" r:id="rId2"/>
    <p:sldId id="1696" r:id="rId3"/>
    <p:sldId id="1990" r:id="rId4"/>
    <p:sldId id="1699" r:id="rId5"/>
    <p:sldId id="1700" r:id="rId6"/>
    <p:sldId id="1701" r:id="rId7"/>
    <p:sldId id="1703" r:id="rId8"/>
    <p:sldId id="1708" r:id="rId9"/>
    <p:sldId id="2097" r:id="rId10"/>
    <p:sldId id="1709" r:id="rId11"/>
    <p:sldId id="2118" r:id="rId12"/>
    <p:sldId id="2119" r:id="rId13"/>
    <p:sldId id="2120" r:id="rId14"/>
    <p:sldId id="2121" r:id="rId15"/>
    <p:sldId id="2122" r:id="rId16"/>
    <p:sldId id="1706" r:id="rId17"/>
    <p:sldId id="1710" r:id="rId18"/>
    <p:sldId id="1711" r:id="rId19"/>
    <p:sldId id="1831" r:id="rId20"/>
    <p:sldId id="1838" r:id="rId21"/>
    <p:sldId id="1996" r:id="rId22"/>
    <p:sldId id="1997" r:id="rId23"/>
    <p:sldId id="1999" r:id="rId24"/>
    <p:sldId id="2099" r:id="rId25"/>
    <p:sldId id="2100" r:id="rId26"/>
    <p:sldId id="1844" r:id="rId27"/>
    <p:sldId id="1902" r:id="rId28"/>
    <p:sldId id="1906" r:id="rId29"/>
    <p:sldId id="2101" r:id="rId30"/>
    <p:sldId id="1986" r:id="rId31"/>
    <p:sldId id="1977" r:id="rId32"/>
    <p:sldId id="1987" r:id="rId33"/>
    <p:sldId id="2123" r:id="rId34"/>
    <p:sldId id="2125" r:id="rId35"/>
    <p:sldId id="2124" r:id="rId36"/>
    <p:sldId id="2102" r:id="rId37"/>
    <p:sldId id="1989" r:id="rId38"/>
    <p:sldId id="2002" r:id="rId39"/>
    <p:sldId id="1994" r:id="rId40"/>
    <p:sldId id="1839" r:id="rId41"/>
    <p:sldId id="1841" r:id="rId42"/>
    <p:sldId id="1842" r:id="rId43"/>
    <p:sldId id="1899" r:id="rId44"/>
    <p:sldId id="1995" r:id="rId45"/>
    <p:sldId id="2003" r:id="rId46"/>
    <p:sldId id="2015" r:id="rId47"/>
    <p:sldId id="2004" r:id="rId48"/>
    <p:sldId id="1847" r:id="rId49"/>
    <p:sldId id="2011" r:id="rId50"/>
    <p:sldId id="1926" r:id="rId51"/>
    <p:sldId id="2012" r:id="rId52"/>
    <p:sldId id="2013" r:id="rId53"/>
    <p:sldId id="2014" r:id="rId54"/>
    <p:sldId id="1848" r:id="rId55"/>
    <p:sldId id="1850" r:id="rId56"/>
    <p:sldId id="2005" r:id="rId57"/>
    <p:sldId id="2007" r:id="rId58"/>
    <p:sldId id="2006" r:id="rId59"/>
    <p:sldId id="1900" r:id="rId60"/>
    <p:sldId id="1756" r:id="rId61"/>
    <p:sldId id="2009" r:id="rId62"/>
    <p:sldId id="2115" r:id="rId63"/>
    <p:sldId id="2116" r:id="rId64"/>
    <p:sldId id="2081" r:id="rId65"/>
    <p:sldId id="2083" r:id="rId66"/>
    <p:sldId id="2088" r:id="rId67"/>
    <p:sldId id="2087" r:id="rId68"/>
    <p:sldId id="2082" r:id="rId69"/>
    <p:sldId id="2037" r:id="rId70"/>
    <p:sldId id="2038" r:id="rId71"/>
    <p:sldId id="2039" r:id="rId72"/>
    <p:sldId id="2041" r:id="rId73"/>
    <p:sldId id="2071" r:id="rId74"/>
    <p:sldId id="2043" r:id="rId75"/>
    <p:sldId id="2044" r:id="rId76"/>
    <p:sldId id="2073" r:id="rId77"/>
    <p:sldId id="2045" r:id="rId78"/>
    <p:sldId id="2104" r:id="rId79"/>
    <p:sldId id="2117" r:id="rId80"/>
    <p:sldId id="2047" r:id="rId81"/>
    <p:sldId id="2052" r:id="rId82"/>
    <p:sldId id="2066" r:id="rId83"/>
    <p:sldId id="2067" r:id="rId84"/>
    <p:sldId id="2049" r:id="rId85"/>
    <p:sldId id="2046" r:id="rId86"/>
    <p:sldId id="2075" r:id="rId87"/>
    <p:sldId id="2069" r:id="rId88"/>
    <p:sldId id="2051" r:id="rId89"/>
    <p:sldId id="2078" r:id="rId90"/>
    <p:sldId id="2076" r:id="rId91"/>
    <p:sldId id="2103" r:id="rId92"/>
    <p:sldId id="2089" r:id="rId93"/>
    <p:sldId id="2090" r:id="rId94"/>
    <p:sldId id="2111" r:id="rId95"/>
    <p:sldId id="1784" r:id="rId96"/>
    <p:sldId id="2105" r:id="rId97"/>
    <p:sldId id="2093" r:id="rId98"/>
    <p:sldId id="2016" r:id="rId99"/>
    <p:sldId id="2019" r:id="rId100"/>
    <p:sldId id="2017" r:id="rId101"/>
    <p:sldId id="2018" r:id="rId102"/>
    <p:sldId id="2020" r:id="rId103"/>
    <p:sldId id="2021" r:id="rId104"/>
    <p:sldId id="2022" r:id="rId105"/>
    <p:sldId id="2112" r:id="rId106"/>
    <p:sldId id="2113" r:id="rId107"/>
    <p:sldId id="2114" r:id="rId108"/>
    <p:sldId id="2027" r:id="rId109"/>
    <p:sldId id="1935" r:id="rId110"/>
    <p:sldId id="2029" r:id="rId111"/>
    <p:sldId id="2094" r:id="rId112"/>
    <p:sldId id="1936" r:id="rId113"/>
    <p:sldId id="1942" r:id="rId114"/>
    <p:sldId id="1940" r:id="rId115"/>
    <p:sldId id="2024" r:id="rId116"/>
    <p:sldId id="2031" r:id="rId117"/>
    <p:sldId id="1938" r:id="rId118"/>
    <p:sldId id="2126" r:id="rId119"/>
    <p:sldId id="2026" r:id="rId120"/>
    <p:sldId id="1943" r:id="rId121"/>
    <p:sldId id="2106" r:id="rId122"/>
    <p:sldId id="2107" r:id="rId123"/>
    <p:sldId id="2108"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A3C7"/>
    <a:srgbClr val="88FF08"/>
    <a:srgbClr val="FC00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5" autoAdjust="0"/>
    <p:restoredTop sz="76138" autoAdjust="0"/>
  </p:normalViewPr>
  <p:slideViewPr>
    <p:cSldViewPr snapToGrid="0" snapToObjects="1">
      <p:cViewPr varScale="1">
        <p:scale>
          <a:sx n="94" d="100"/>
          <a:sy n="94" d="100"/>
        </p:scale>
        <p:origin x="2072" y="200"/>
      </p:cViewPr>
      <p:guideLst>
        <p:guide orient="horz" pos="211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C23FD-1E1F-0C43-ACF3-168DDEC8DDDD}" type="doc">
      <dgm:prSet loTypeId="urn:microsoft.com/office/officeart/2005/8/layout/venn1" loCatId="relationship" qsTypeId="urn:microsoft.com/office/officeart/2005/8/quickstyle/simple1" qsCatId="simple" csTypeId="urn:microsoft.com/office/officeart/2005/8/colors/accent1_2" csCatId="accent1" phldr="1"/>
      <dgm:spPr/>
    </dgm:pt>
    <dgm:pt modelId="{D18F1343-44BC-CC4D-BAA7-BB1837102479}">
      <dgm:prSet phldrT="[Text]" custT="1"/>
      <dgm:spPr>
        <a:solidFill>
          <a:srgbClr val="88FF08">
            <a:alpha val="50000"/>
          </a:srgbClr>
        </a:solidFill>
        <a:ln>
          <a:noFill/>
        </a:ln>
      </dgm:spPr>
      <dgm:t>
        <a:bodyPr/>
        <a:lstStyle/>
        <a:p>
          <a:r>
            <a:rPr lang="en-GB" sz="4000" dirty="0">
              <a:solidFill>
                <a:schemeClr val="bg1"/>
              </a:solidFill>
              <a:latin typeface="Bebas Neue" panose="020B0606020202050201" pitchFamily="34" charset="77"/>
            </a:rPr>
            <a:t>IMPORTANT THINGS</a:t>
          </a:r>
        </a:p>
      </dgm:t>
    </dgm:pt>
    <dgm:pt modelId="{3E018D18-6F5E-7449-9F2C-F9FA0A7DEE72}" type="parTrans" cxnId="{3CDC9B03-B021-E74E-8B15-AF4C07EB1523}">
      <dgm:prSet/>
      <dgm:spPr/>
      <dgm:t>
        <a:bodyPr/>
        <a:lstStyle/>
        <a:p>
          <a:endParaRPr lang="en-GB"/>
        </a:p>
      </dgm:t>
    </dgm:pt>
    <dgm:pt modelId="{FB0ED372-609C-3F4E-8C59-91D71DE7429D}" type="sibTrans" cxnId="{3CDC9B03-B021-E74E-8B15-AF4C07EB1523}">
      <dgm:prSet/>
      <dgm:spPr/>
      <dgm:t>
        <a:bodyPr/>
        <a:lstStyle/>
        <a:p>
          <a:endParaRPr lang="en-GB"/>
        </a:p>
      </dgm:t>
    </dgm:pt>
    <dgm:pt modelId="{116923BB-D3BA-2345-B330-24BE6593272F}">
      <dgm:prSet phldrT="[Text]" custT="1"/>
      <dgm:spPr>
        <a:solidFill>
          <a:srgbClr val="00B0F0">
            <a:alpha val="50000"/>
          </a:srgbClr>
        </a:solidFill>
        <a:ln>
          <a:noFill/>
        </a:ln>
      </dgm:spPr>
      <dgm:t>
        <a:bodyPr/>
        <a:lstStyle/>
        <a:p>
          <a:r>
            <a:rPr lang="en-GB" sz="4000" dirty="0">
              <a:solidFill>
                <a:schemeClr val="bg1"/>
              </a:solidFill>
              <a:latin typeface="Bebas Neue" panose="020B0606020202050201" pitchFamily="34" charset="77"/>
            </a:rPr>
            <a:t>THINGS THE TEAM CAN INFLUENCE</a:t>
          </a:r>
        </a:p>
      </dgm:t>
    </dgm:pt>
    <dgm:pt modelId="{2EF4A2FA-08E3-3B42-8583-4AE8A89E6DE7}" type="parTrans" cxnId="{CB976DA4-2C3F-1E43-8356-98869B7D7F58}">
      <dgm:prSet/>
      <dgm:spPr/>
      <dgm:t>
        <a:bodyPr/>
        <a:lstStyle/>
        <a:p>
          <a:endParaRPr lang="en-GB"/>
        </a:p>
      </dgm:t>
    </dgm:pt>
    <dgm:pt modelId="{1754CFA9-4A46-B44A-B788-DEED89A38C9C}" type="sibTrans" cxnId="{CB976DA4-2C3F-1E43-8356-98869B7D7F58}">
      <dgm:prSet/>
      <dgm:spPr/>
      <dgm:t>
        <a:bodyPr/>
        <a:lstStyle/>
        <a:p>
          <a:endParaRPr lang="en-GB"/>
        </a:p>
      </dgm:t>
    </dgm:pt>
    <dgm:pt modelId="{3D77A231-E2D5-604E-AD01-685FB530A184}" type="pres">
      <dgm:prSet presAssocID="{35AC23FD-1E1F-0C43-ACF3-168DDEC8DDDD}" presName="compositeShape" presStyleCnt="0">
        <dgm:presLayoutVars>
          <dgm:chMax val="7"/>
          <dgm:dir/>
          <dgm:resizeHandles val="exact"/>
        </dgm:presLayoutVars>
      </dgm:prSet>
      <dgm:spPr/>
    </dgm:pt>
    <dgm:pt modelId="{5C846422-AD85-B847-A011-46942B86A314}" type="pres">
      <dgm:prSet presAssocID="{116923BB-D3BA-2345-B330-24BE6593272F}" presName="circ1" presStyleLbl="vennNode1" presStyleIdx="0" presStyleCnt="2" custLinFactNeighborX="-303" custLinFactNeighborY="0"/>
      <dgm:spPr/>
    </dgm:pt>
    <dgm:pt modelId="{3C61586F-EAAB-5048-860E-B4765D55E475}" type="pres">
      <dgm:prSet presAssocID="{116923BB-D3BA-2345-B330-24BE6593272F}" presName="circ1Tx" presStyleLbl="revTx" presStyleIdx="0" presStyleCnt="0">
        <dgm:presLayoutVars>
          <dgm:chMax val="0"/>
          <dgm:chPref val="0"/>
          <dgm:bulletEnabled val="1"/>
        </dgm:presLayoutVars>
      </dgm:prSet>
      <dgm:spPr/>
    </dgm:pt>
    <dgm:pt modelId="{61AC441E-A3FD-EF40-A3D4-91E60A620A6C}" type="pres">
      <dgm:prSet presAssocID="{D18F1343-44BC-CC4D-BAA7-BB1837102479}" presName="circ2" presStyleLbl="vennNode1" presStyleIdx="1" presStyleCnt="2"/>
      <dgm:spPr/>
    </dgm:pt>
    <dgm:pt modelId="{4254B711-90F3-164A-BBC7-FE987662AB17}" type="pres">
      <dgm:prSet presAssocID="{D18F1343-44BC-CC4D-BAA7-BB1837102479}" presName="circ2Tx" presStyleLbl="revTx" presStyleIdx="0" presStyleCnt="0">
        <dgm:presLayoutVars>
          <dgm:chMax val="0"/>
          <dgm:chPref val="0"/>
          <dgm:bulletEnabled val="1"/>
        </dgm:presLayoutVars>
      </dgm:prSet>
      <dgm:spPr/>
    </dgm:pt>
  </dgm:ptLst>
  <dgm:cxnLst>
    <dgm:cxn modelId="{3CDC9B03-B021-E74E-8B15-AF4C07EB1523}" srcId="{35AC23FD-1E1F-0C43-ACF3-168DDEC8DDDD}" destId="{D18F1343-44BC-CC4D-BAA7-BB1837102479}" srcOrd="1" destOrd="0" parTransId="{3E018D18-6F5E-7449-9F2C-F9FA0A7DEE72}" sibTransId="{FB0ED372-609C-3F4E-8C59-91D71DE7429D}"/>
    <dgm:cxn modelId="{BDDCEF23-F42B-DA43-9DDF-131B7E762FFA}" type="presOf" srcId="{35AC23FD-1E1F-0C43-ACF3-168DDEC8DDDD}" destId="{3D77A231-E2D5-604E-AD01-685FB530A184}" srcOrd="0" destOrd="0" presId="urn:microsoft.com/office/officeart/2005/8/layout/venn1"/>
    <dgm:cxn modelId="{8A01A96F-7210-E542-96F7-152427D524C6}" type="presOf" srcId="{116923BB-D3BA-2345-B330-24BE6593272F}" destId="{3C61586F-EAAB-5048-860E-B4765D55E475}" srcOrd="1" destOrd="0" presId="urn:microsoft.com/office/officeart/2005/8/layout/venn1"/>
    <dgm:cxn modelId="{21CD9D84-24DC-EE4F-AD1B-2677443CDBFA}" type="presOf" srcId="{D18F1343-44BC-CC4D-BAA7-BB1837102479}" destId="{61AC441E-A3FD-EF40-A3D4-91E60A620A6C}" srcOrd="0" destOrd="0" presId="urn:microsoft.com/office/officeart/2005/8/layout/venn1"/>
    <dgm:cxn modelId="{CB976DA4-2C3F-1E43-8356-98869B7D7F58}" srcId="{35AC23FD-1E1F-0C43-ACF3-168DDEC8DDDD}" destId="{116923BB-D3BA-2345-B330-24BE6593272F}" srcOrd="0" destOrd="0" parTransId="{2EF4A2FA-08E3-3B42-8583-4AE8A89E6DE7}" sibTransId="{1754CFA9-4A46-B44A-B788-DEED89A38C9C}"/>
    <dgm:cxn modelId="{FDAF74AF-5065-E44B-8E7A-3ED417C6C4D9}" type="presOf" srcId="{116923BB-D3BA-2345-B330-24BE6593272F}" destId="{5C846422-AD85-B847-A011-46942B86A314}" srcOrd="0" destOrd="0" presId="urn:microsoft.com/office/officeart/2005/8/layout/venn1"/>
    <dgm:cxn modelId="{4B6D94DF-D3E0-EE42-BB06-12B17EBCFFD4}" type="presOf" srcId="{D18F1343-44BC-CC4D-BAA7-BB1837102479}" destId="{4254B711-90F3-164A-BBC7-FE987662AB17}" srcOrd="1" destOrd="0" presId="urn:microsoft.com/office/officeart/2005/8/layout/venn1"/>
    <dgm:cxn modelId="{D9141697-DBCB-674E-BA4B-AB42C793755C}" type="presParOf" srcId="{3D77A231-E2D5-604E-AD01-685FB530A184}" destId="{5C846422-AD85-B847-A011-46942B86A314}" srcOrd="0" destOrd="0" presId="urn:microsoft.com/office/officeart/2005/8/layout/venn1"/>
    <dgm:cxn modelId="{ECE933EE-BEE7-6343-9B38-49E084F0F3E3}" type="presParOf" srcId="{3D77A231-E2D5-604E-AD01-685FB530A184}" destId="{3C61586F-EAAB-5048-860E-B4765D55E475}" srcOrd="1" destOrd="0" presId="urn:microsoft.com/office/officeart/2005/8/layout/venn1"/>
    <dgm:cxn modelId="{E04B9565-068F-4648-BBDA-74EE7A4D69B3}" type="presParOf" srcId="{3D77A231-E2D5-604E-AD01-685FB530A184}" destId="{61AC441E-A3FD-EF40-A3D4-91E60A620A6C}" srcOrd="2" destOrd="0" presId="urn:microsoft.com/office/officeart/2005/8/layout/venn1"/>
    <dgm:cxn modelId="{40A8BA75-178A-A949-873D-8B8E45AD98B4}" type="presParOf" srcId="{3D77A231-E2D5-604E-AD01-685FB530A184}" destId="{4254B711-90F3-164A-BBC7-FE987662AB17}"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46422-AD85-B847-A011-46942B86A314}">
      <dsp:nvSpPr>
        <dsp:cNvPr id="0" name=""/>
        <dsp:cNvSpPr/>
      </dsp:nvSpPr>
      <dsp:spPr>
        <a:xfrm>
          <a:off x="228384" y="12310"/>
          <a:ext cx="4501341" cy="4501341"/>
        </a:xfrm>
        <a:prstGeom prst="ellipse">
          <a:avLst/>
        </a:prstGeom>
        <a:solidFill>
          <a:srgbClr val="00B0F0">
            <a:alpha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GB" sz="4000" kern="1200" dirty="0">
              <a:solidFill>
                <a:schemeClr val="bg1"/>
              </a:solidFill>
              <a:latin typeface="Bebas Neue" panose="020B0606020202050201" pitchFamily="34" charset="77"/>
            </a:rPr>
            <a:t>THINGS THE TEAM CAN INFLUENCE</a:t>
          </a:r>
        </a:p>
      </dsp:txBody>
      <dsp:txXfrm>
        <a:off x="856950" y="543115"/>
        <a:ext cx="2595368" cy="3439731"/>
      </dsp:txXfrm>
    </dsp:sp>
    <dsp:sp modelId="{61AC441E-A3FD-EF40-A3D4-91E60A620A6C}">
      <dsp:nvSpPr>
        <dsp:cNvPr id="0" name=""/>
        <dsp:cNvSpPr/>
      </dsp:nvSpPr>
      <dsp:spPr>
        <a:xfrm>
          <a:off x="3486234" y="12310"/>
          <a:ext cx="4501341" cy="4501341"/>
        </a:xfrm>
        <a:prstGeom prst="ellipse">
          <a:avLst/>
        </a:prstGeom>
        <a:solidFill>
          <a:srgbClr val="88FF08">
            <a:alpha val="50000"/>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GB" sz="4000" kern="1200" dirty="0">
              <a:solidFill>
                <a:schemeClr val="bg1"/>
              </a:solidFill>
              <a:latin typeface="Bebas Neue" panose="020B0606020202050201" pitchFamily="34" charset="77"/>
            </a:rPr>
            <a:t>IMPORTANT THINGS</a:t>
          </a:r>
        </a:p>
      </dsp:txBody>
      <dsp:txXfrm>
        <a:off x="4763642" y="543115"/>
        <a:ext cx="2595368" cy="343973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B83F2-FB0C-4C2B-9968-37F174318B74}" type="datetimeFigureOut">
              <a:rPr lang="nb-NO" smtClean="0"/>
              <a:t>15.03.2024</a:t>
            </a:fld>
            <a:endParaRPr lang="nb-NO"/>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13B46-B8D6-445C-BD73-CDFC2FE914EB}" type="slidenum">
              <a:rPr lang="nb-NO" smtClean="0"/>
              <a:t>‹#›</a:t>
            </a:fld>
            <a:endParaRPr lang="nb-NO"/>
          </a:p>
        </p:txBody>
      </p:sp>
    </p:spTree>
    <p:extLst>
      <p:ext uri="{BB962C8B-B14F-4D97-AF65-F5344CB8AC3E}">
        <p14:creationId xmlns:p14="http://schemas.microsoft.com/office/powerpoint/2010/main" val="249547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Hi, </a:t>
            </a:r>
          </a:p>
          <a:p>
            <a:r>
              <a:rPr lang="en-US" dirty="0"/>
              <a:t>I usually say thank you for coming to my talk, but I guess you didn't have much choice. So I'll just say good afternoon.</a:t>
            </a:r>
          </a:p>
          <a:p>
            <a:endParaRPr lang="en-US" noProof="0" dirty="0"/>
          </a:p>
          <a:p>
            <a:r>
              <a:rPr lang="en-US" dirty="0"/>
              <a:t>My name is Einar </a:t>
            </a:r>
            <a:r>
              <a:rPr lang="en-US" dirty="0" err="1"/>
              <a:t>Høst</a:t>
            </a:r>
            <a:r>
              <a:rPr lang="en-US" dirty="0"/>
              <a:t> and I've been to Booster always. I was at Booster before it was Booster. I'm not joking. I did my first lightning talk at the ROOTS 2012 conference and I’ve been here ever since. So you can imagine it's quite the honor for me to be here on stage to do the closing keynote. </a:t>
            </a:r>
          </a:p>
          <a:p>
            <a:endParaRPr lang="en-US" dirty="0"/>
          </a:p>
          <a:p>
            <a:r>
              <a:rPr lang="en-US" dirty="0"/>
              <a:t>What should we talk about today? I usually talk about whatever’s at the top of my mind with respect to software development, and I’m going to do the same thing today. It’s usually something that’s been bothering me for a while, that I haven’t been completely able to put my finger on, and that I haven’t articulated. Making a talk helps me articulate what it is. </a:t>
            </a:r>
          </a:p>
          <a:p>
            <a:endParaRPr lang="en-US" dirty="0"/>
          </a:p>
          <a:p>
            <a:r>
              <a:rPr lang="en-US" dirty="0"/>
              <a:t>It’s like discovering that you have a pebble in your shoe. </a:t>
            </a:r>
          </a:p>
          <a:p>
            <a:endParaRPr lang="en-US" dirty="0"/>
          </a:p>
          <a:p>
            <a:r>
              <a:rPr lang="en-US" dirty="0"/>
              <a:t>People call you negative when you're like that, but I like to think of myself as positive, because I have this idea that we can do better. Real negativity is looking at the current state of affairs and going, yup, that's as good as it's going to get. That’s my perspective anyway.</a:t>
            </a:r>
          </a:p>
          <a:p>
            <a:endParaRPr lang="en-US" dirty="0"/>
          </a:p>
          <a:p>
            <a:r>
              <a:rPr lang="en-US" dirty="0"/>
              <a:t>So what is it? </a:t>
            </a:r>
          </a:p>
          <a:p>
            <a:endParaRPr lang="en-US"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a:t>
            </a:fld>
            <a:endParaRPr lang="nb-NO"/>
          </a:p>
        </p:txBody>
      </p:sp>
    </p:spTree>
    <p:extLst>
      <p:ext uri="{BB962C8B-B14F-4D97-AF65-F5344CB8AC3E}">
        <p14:creationId xmlns:p14="http://schemas.microsoft.com/office/powerpoint/2010/main" val="332048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 second question is this. Is the terrarium as good as it gets for software development? Do we have any alternatives?</a:t>
            </a:r>
          </a:p>
          <a:p>
            <a:endParaRPr lang="en-US" noProof="0" dirty="0"/>
          </a:p>
          <a:p>
            <a:r>
              <a:rPr lang="en-US" noProof="0" dirty="0"/>
              <a:t>I’m not going to answer those questions for you. But I think that the terrarium is real, in the sense that it captures something important about how we do software today. I also think it has some downsides that we need to be aware of.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a:t>
            </a:fld>
            <a:endParaRPr lang="nb-NO"/>
          </a:p>
        </p:txBody>
      </p:sp>
    </p:spTree>
    <p:extLst>
      <p:ext uri="{BB962C8B-B14F-4D97-AF65-F5344CB8AC3E}">
        <p14:creationId xmlns:p14="http://schemas.microsoft.com/office/powerpoint/2010/main" val="34277806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 think we have three choices. Either we fix reality so that it aligns better with our ideals. That means the terrarium model has to go, and we need to do things differently. This is answering “no” to the question ”is the terrarium as good as it gets?”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100</a:t>
            </a:fld>
            <a:endParaRPr lang="nb-NO"/>
          </a:p>
        </p:txBody>
      </p:sp>
    </p:spTree>
    <p:extLst>
      <p:ext uri="{BB962C8B-B14F-4D97-AF65-F5344CB8AC3E}">
        <p14:creationId xmlns:p14="http://schemas.microsoft.com/office/powerpoint/2010/main" val="37438216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 different solution would be to downscale the narrative, reduce our ambitions, abandon some of our ideals, and basically embrace the terrarium. This is answering “yes”.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101</a:t>
            </a:fld>
            <a:endParaRPr lang="nb-NO"/>
          </a:p>
        </p:txBody>
      </p:sp>
    </p:spTree>
    <p:extLst>
      <p:ext uri="{BB962C8B-B14F-4D97-AF65-F5344CB8AC3E}">
        <p14:creationId xmlns:p14="http://schemas.microsoft.com/office/powerpoint/2010/main" val="3750962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finally, the third option is to do nothing. We pretend there is no problem. We keep the gap. We tell ourselves one thing and do something else. </a:t>
            </a:r>
          </a:p>
          <a:p>
            <a:endParaRPr lang="en-US" noProof="0" dirty="0"/>
          </a:p>
          <a:p>
            <a:r>
              <a:rPr lang="en-US" noProof="0" dirty="0"/>
              <a:t>I think hypocrisy is the technical term for this. This is refusing to answer the question, or even acknowledging that the question is valid.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102</a:t>
            </a:fld>
            <a:endParaRPr lang="nb-NO"/>
          </a:p>
        </p:txBody>
      </p:sp>
    </p:spTree>
    <p:extLst>
      <p:ext uri="{BB962C8B-B14F-4D97-AF65-F5344CB8AC3E}">
        <p14:creationId xmlns:p14="http://schemas.microsoft.com/office/powerpoint/2010/main" val="4055742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if we are romantics, optimists? If we want to try to move beyond the terrarium, what should we do?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103</a:t>
            </a:fld>
            <a:endParaRPr lang="nb-NO"/>
          </a:p>
        </p:txBody>
      </p:sp>
    </p:spTree>
    <p:extLst>
      <p:ext uri="{BB962C8B-B14F-4D97-AF65-F5344CB8AC3E}">
        <p14:creationId xmlns:p14="http://schemas.microsoft.com/office/powerpoint/2010/main" val="30790831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first thing to do is to consider this hostile environment that the terrarium is supposed to protect against. </a:t>
            </a:r>
          </a:p>
          <a:p>
            <a:endParaRPr lang="en-US" noProof="0" dirty="0"/>
          </a:p>
          <a:p>
            <a:r>
              <a:rPr lang="en-US" noProof="0" dirty="0"/>
              <a:t>Maybe it’s not so hostile anymore? Maybe it isn’t the toxic cesspool that we make it out to be?</a:t>
            </a:r>
          </a:p>
          <a:p>
            <a:endParaRPr lang="en-US" noProof="0" dirty="0"/>
          </a:p>
          <a:p>
            <a:r>
              <a:rPr lang="en-US" noProof="0" dirty="0"/>
              <a:t>I don’t know. I just pitted myself as an optimist, but I’m not sure. If it was toxic before, why wouldn’t it be toxic now? </a:t>
            </a:r>
          </a:p>
          <a:p>
            <a:endParaRPr lang="en-US" noProof="0" dirty="0"/>
          </a:p>
          <a:p>
            <a:r>
              <a:rPr lang="en-US" noProof="0" dirty="0"/>
              <a:t>Businesses have learned quite a bit about the realities of software development over the past 20 years.</a:t>
            </a:r>
          </a:p>
          <a:p>
            <a:endParaRPr lang="en-US" noProof="0" dirty="0"/>
          </a:p>
          <a:p>
            <a:r>
              <a:rPr lang="en-US" noProof="0" dirty="0"/>
              <a:t>At the same time, if there’s one thing that we know will be constant, it’s our human traits, including our vices.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104</a:t>
            </a:fld>
            <a:endParaRPr lang="nb-NO"/>
          </a:p>
        </p:txBody>
      </p:sp>
    </p:spTree>
    <p:extLst>
      <p:ext uri="{BB962C8B-B14F-4D97-AF65-F5344CB8AC3E}">
        <p14:creationId xmlns:p14="http://schemas.microsoft.com/office/powerpoint/2010/main" val="31075645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Either you grow more resilient. You learn to live in a hostile environment.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105</a:t>
            </a:fld>
            <a:endParaRPr lang="nb-NO"/>
          </a:p>
        </p:txBody>
      </p:sp>
    </p:spTree>
    <p:extLst>
      <p:ext uri="{BB962C8B-B14F-4D97-AF65-F5344CB8AC3E}">
        <p14:creationId xmlns:p14="http://schemas.microsoft.com/office/powerpoint/2010/main" val="220649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could try to improve the environment.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106</a:t>
            </a:fld>
            <a:endParaRPr lang="nb-NO"/>
          </a:p>
        </p:txBody>
      </p:sp>
    </p:spTree>
    <p:extLst>
      <p:ext uri="{BB962C8B-B14F-4D97-AF65-F5344CB8AC3E}">
        <p14:creationId xmlns:p14="http://schemas.microsoft.com/office/powerpoint/2010/main" val="13565101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Rather defeatist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107</a:t>
            </a:fld>
            <a:endParaRPr lang="nb-NO"/>
          </a:p>
        </p:txBody>
      </p:sp>
    </p:spTree>
    <p:extLst>
      <p:ext uri="{BB962C8B-B14F-4D97-AF65-F5344CB8AC3E}">
        <p14:creationId xmlns:p14="http://schemas.microsoft.com/office/powerpoint/2010/main" val="2990780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should we just break the terrarium and hope that the team survives?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108</a:t>
            </a:fld>
            <a:endParaRPr lang="nb-NO"/>
          </a:p>
        </p:txBody>
      </p:sp>
    </p:spTree>
    <p:extLst>
      <p:ext uri="{BB962C8B-B14F-4D97-AF65-F5344CB8AC3E}">
        <p14:creationId xmlns:p14="http://schemas.microsoft.com/office/powerpoint/2010/main" val="16172771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Or should we wait until we have managed to de-toxify the environment and then break the terrarium?</a:t>
            </a:r>
          </a:p>
          <a:p>
            <a:r>
              <a:rPr lang="en-US" noProof="0" dirty="0"/>
              <a:t>That might take a long time. Maybe we’ll never make it. How do know it its safe enough now?</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109</a:t>
            </a:fld>
            <a:endParaRPr lang="nb-NO"/>
          </a:p>
        </p:txBody>
      </p:sp>
    </p:spTree>
    <p:extLst>
      <p:ext uri="{BB962C8B-B14F-4D97-AF65-F5344CB8AC3E}">
        <p14:creationId xmlns:p14="http://schemas.microsoft.com/office/powerpoint/2010/main" val="356805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a short agenda for this talk</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a:t>
            </a:fld>
            <a:endParaRPr lang="nb-NO"/>
          </a:p>
        </p:txBody>
      </p:sp>
    </p:spTree>
    <p:extLst>
      <p:ext uri="{BB962C8B-B14F-4D97-AF65-F5344CB8AC3E}">
        <p14:creationId xmlns:p14="http://schemas.microsoft.com/office/powerpoint/2010/main" val="30672189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 have higher hopes for what I think of as the black hole approach. Which is to say, we turn the terrarium into a black hole that sucks into itself whatever it needs from the environment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110</a:t>
            </a:fld>
            <a:endParaRPr lang="nb-NO"/>
          </a:p>
        </p:txBody>
      </p:sp>
    </p:spTree>
    <p:extLst>
      <p:ext uri="{BB962C8B-B14F-4D97-AF65-F5344CB8AC3E}">
        <p14:creationId xmlns:p14="http://schemas.microsoft.com/office/powerpoint/2010/main" val="518804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That works both as one and two sentences.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111</a:t>
            </a:fld>
            <a:endParaRPr lang="nb-NO"/>
          </a:p>
        </p:txBody>
      </p:sp>
    </p:spTree>
    <p:extLst>
      <p:ext uri="{BB962C8B-B14F-4D97-AF65-F5344CB8AC3E}">
        <p14:creationId xmlns:p14="http://schemas.microsoft.com/office/powerpoint/2010/main" val="27713091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basically</a:t>
            </a:r>
            <a:r>
              <a:rPr lang="nb-NO" dirty="0"/>
              <a:t> </a:t>
            </a:r>
            <a:r>
              <a:rPr lang="nb-NO" dirty="0" err="1"/>
              <a:t>we</a:t>
            </a:r>
            <a:r>
              <a:rPr lang="nb-NO" dirty="0"/>
              <a:t> turn </a:t>
            </a:r>
            <a:r>
              <a:rPr lang="nb-NO" dirty="0" err="1"/>
              <a:t>the</a:t>
            </a:r>
            <a:r>
              <a:rPr lang="nb-NO" dirty="0"/>
              <a:t> terrariums </a:t>
            </a:r>
            <a:r>
              <a:rPr lang="nb-NO" dirty="0" err="1"/>
              <a:t>into</a:t>
            </a:r>
            <a:r>
              <a:rPr lang="nb-NO" dirty="0"/>
              <a:t> </a:t>
            </a:r>
            <a:r>
              <a:rPr lang="nb-NO" dirty="0" err="1"/>
              <a:t>small</a:t>
            </a:r>
            <a:r>
              <a:rPr lang="nb-NO" dirty="0"/>
              <a:t> </a:t>
            </a:r>
            <a:r>
              <a:rPr lang="nb-NO" dirty="0" err="1"/>
              <a:t>organizations</a:t>
            </a:r>
            <a:r>
              <a:rPr lang="nb-NO" dirty="0"/>
              <a:t> in </a:t>
            </a:r>
            <a:r>
              <a:rPr lang="nb-NO" dirty="0" err="1"/>
              <a:t>their</a:t>
            </a:r>
            <a:r>
              <a:rPr lang="nb-NO" dirty="0"/>
              <a:t> </a:t>
            </a:r>
            <a:r>
              <a:rPr lang="nb-NO" dirty="0" err="1"/>
              <a:t>own</a:t>
            </a:r>
            <a:r>
              <a:rPr lang="nb-NO" dirty="0"/>
              <a:t> right, </a:t>
            </a:r>
            <a:r>
              <a:rPr lang="nb-NO" dirty="0" err="1"/>
              <a:t>rather</a:t>
            </a:r>
            <a:r>
              <a:rPr lang="nb-NO" dirty="0"/>
              <a:t> </a:t>
            </a:r>
            <a:r>
              <a:rPr lang="nb-NO" dirty="0" err="1"/>
              <a:t>than</a:t>
            </a:r>
            <a:r>
              <a:rPr lang="nb-NO" dirty="0"/>
              <a:t> </a:t>
            </a:r>
            <a:r>
              <a:rPr lang="nb-NO" dirty="0" err="1"/>
              <a:t>absorb</a:t>
            </a:r>
            <a:r>
              <a:rPr lang="nb-NO" dirty="0"/>
              <a:t> </a:t>
            </a:r>
            <a:r>
              <a:rPr lang="nb-NO" dirty="0" err="1"/>
              <a:t>the</a:t>
            </a:r>
            <a:r>
              <a:rPr lang="nb-NO" dirty="0"/>
              <a:t> terrarium in </a:t>
            </a:r>
            <a:r>
              <a:rPr lang="nb-NO" dirty="0" err="1"/>
              <a:t>the</a:t>
            </a:r>
            <a:r>
              <a:rPr lang="nb-NO" dirty="0"/>
              <a:t> </a:t>
            </a:r>
            <a:r>
              <a:rPr lang="nb-NO" dirty="0" err="1"/>
              <a:t>larger</a:t>
            </a:r>
            <a:r>
              <a:rPr lang="nb-NO" dirty="0"/>
              <a:t> </a:t>
            </a:r>
            <a:r>
              <a:rPr lang="nb-NO" dirty="0" err="1"/>
              <a:t>organization</a:t>
            </a:r>
            <a:r>
              <a:rPr lang="nb-NO" dirty="0"/>
              <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112</a:t>
            </a:fld>
            <a:endParaRPr lang="nb-NO"/>
          </a:p>
        </p:txBody>
      </p:sp>
    </p:spTree>
    <p:extLst>
      <p:ext uri="{BB962C8B-B14F-4D97-AF65-F5344CB8AC3E}">
        <p14:creationId xmlns:p14="http://schemas.microsoft.com/office/powerpoint/2010/main" val="36537658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 should think of the larger organization as a loosely coupled alliance of smaller organizations.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113</a:t>
            </a:fld>
            <a:endParaRPr lang="nb-NO"/>
          </a:p>
        </p:txBody>
      </p:sp>
    </p:spTree>
    <p:extLst>
      <p:ext uri="{BB962C8B-B14F-4D97-AF65-F5344CB8AC3E}">
        <p14:creationId xmlns:p14="http://schemas.microsoft.com/office/powerpoint/2010/main" val="21561863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need non-</a:t>
            </a:r>
            <a:r>
              <a:rPr lang="en-US" noProof="0" dirty="0" err="1"/>
              <a:t>technies</a:t>
            </a:r>
            <a:r>
              <a:rPr lang="en-US" noProof="0" dirty="0"/>
              <a:t> inside.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114</a:t>
            </a:fld>
            <a:endParaRPr lang="nb-NO"/>
          </a:p>
        </p:txBody>
      </p:sp>
    </p:spTree>
    <p:extLst>
      <p:ext uri="{BB962C8B-B14F-4D97-AF65-F5344CB8AC3E}">
        <p14:creationId xmlns:p14="http://schemas.microsoft.com/office/powerpoint/2010/main" val="39499350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need to put the important decisions inside, not just the trivial ones.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115</a:t>
            </a:fld>
            <a:endParaRPr lang="nb-NO"/>
          </a:p>
        </p:txBody>
      </p:sp>
    </p:spTree>
    <p:extLst>
      <p:ext uri="{BB962C8B-B14F-4D97-AF65-F5344CB8AC3E}">
        <p14:creationId xmlns:p14="http://schemas.microsoft.com/office/powerpoint/2010/main" val="2035628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 move ownership of the problem inside.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116</a:t>
            </a:fld>
            <a:endParaRPr lang="nb-NO"/>
          </a:p>
        </p:txBody>
      </p:sp>
    </p:spTree>
    <p:extLst>
      <p:ext uri="{BB962C8B-B14F-4D97-AF65-F5344CB8AC3E}">
        <p14:creationId xmlns:p14="http://schemas.microsoft.com/office/powerpoint/2010/main" val="3645659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need to move the money inside the team. Give the team a budget.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117</a:t>
            </a:fld>
            <a:endParaRPr lang="nb-NO"/>
          </a:p>
        </p:txBody>
      </p:sp>
    </p:spTree>
    <p:extLst>
      <p:ext uri="{BB962C8B-B14F-4D97-AF65-F5344CB8AC3E}">
        <p14:creationId xmlns:p14="http://schemas.microsoft.com/office/powerpoint/2010/main" val="34069146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need direct communication </a:t>
            </a:r>
            <a:r>
              <a:rPr lang="en-US" noProof="0"/>
              <a:t>with stakeholders.</a:t>
            </a:r>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118</a:t>
            </a:fld>
            <a:endParaRPr lang="nb-NO"/>
          </a:p>
        </p:txBody>
      </p:sp>
    </p:spTree>
    <p:extLst>
      <p:ext uri="{BB962C8B-B14F-4D97-AF65-F5344CB8AC3E}">
        <p14:creationId xmlns:p14="http://schemas.microsoft.com/office/powerpoint/2010/main" val="19765532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You need direct communication with users or customers. But the team does this now. They don’t ask anyone. It’s their users, their customers.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119</a:t>
            </a:fld>
            <a:endParaRPr lang="nb-NO"/>
          </a:p>
        </p:txBody>
      </p:sp>
    </p:spTree>
    <p:extLst>
      <p:ext uri="{BB962C8B-B14F-4D97-AF65-F5344CB8AC3E}">
        <p14:creationId xmlns:p14="http://schemas.microsoft.com/office/powerpoint/2010/main" val="4246825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First we’ll take a look at where this terrarium model came from.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12</a:t>
            </a:fld>
            <a:endParaRPr lang="nb-NO"/>
          </a:p>
        </p:txBody>
      </p:sp>
    </p:spTree>
    <p:extLst>
      <p:ext uri="{BB962C8B-B14F-4D97-AF65-F5344CB8AC3E}">
        <p14:creationId xmlns:p14="http://schemas.microsoft.com/office/powerpoint/2010/main" val="17176355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0F13B46-B8D6-445C-BD73-CDFC2FE914EB}" type="slidenum">
              <a:rPr lang="nb-NO" smtClean="0"/>
              <a:t>120</a:t>
            </a:fld>
            <a:endParaRPr lang="nb-NO"/>
          </a:p>
        </p:txBody>
      </p:sp>
    </p:spTree>
    <p:extLst>
      <p:ext uri="{BB962C8B-B14F-4D97-AF65-F5344CB8AC3E}">
        <p14:creationId xmlns:p14="http://schemas.microsoft.com/office/powerpoint/2010/main" val="25440229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0F13B46-B8D6-445C-BD73-CDFC2FE914EB}" type="slidenum">
              <a:rPr lang="nb-NO" smtClean="0"/>
              <a:t>121</a:t>
            </a:fld>
            <a:endParaRPr lang="nb-NO"/>
          </a:p>
        </p:txBody>
      </p:sp>
    </p:spTree>
    <p:extLst>
      <p:ext uri="{BB962C8B-B14F-4D97-AF65-F5344CB8AC3E}">
        <p14:creationId xmlns:p14="http://schemas.microsoft.com/office/powerpoint/2010/main" val="32354278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0F13B46-B8D6-445C-BD73-CDFC2FE914EB}" type="slidenum">
              <a:rPr lang="nb-NO" smtClean="0"/>
              <a:t>122</a:t>
            </a:fld>
            <a:endParaRPr lang="nb-NO"/>
          </a:p>
        </p:txBody>
      </p:sp>
    </p:spTree>
    <p:extLst>
      <p:ext uri="{BB962C8B-B14F-4D97-AF65-F5344CB8AC3E}">
        <p14:creationId xmlns:p14="http://schemas.microsoft.com/office/powerpoint/2010/main" val="38195716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0F13B46-B8D6-445C-BD73-CDFC2FE914EB}" type="slidenum">
              <a:rPr lang="nb-NO" smtClean="0"/>
              <a:t>123</a:t>
            </a:fld>
            <a:endParaRPr lang="nb-NO"/>
          </a:p>
        </p:txBody>
      </p:sp>
    </p:spTree>
    <p:extLst>
      <p:ext uri="{BB962C8B-B14F-4D97-AF65-F5344CB8AC3E}">
        <p14:creationId xmlns:p14="http://schemas.microsoft.com/office/powerpoint/2010/main" val="74415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We’ll discuss the relationship with agile.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a:t>
            </a:fld>
            <a:endParaRPr lang="nb-NO"/>
          </a:p>
        </p:txBody>
      </p:sp>
    </p:spTree>
    <p:extLst>
      <p:ext uri="{BB962C8B-B14F-4D97-AF65-F5344CB8AC3E}">
        <p14:creationId xmlns:p14="http://schemas.microsoft.com/office/powerpoint/2010/main" val="254572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Then we’ll look closer at the consequences of the terrarium model, the pros and cons. How is it useful, and what shortcomings does it have.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a:t>
            </a:fld>
            <a:endParaRPr lang="nb-NO"/>
          </a:p>
        </p:txBody>
      </p:sp>
    </p:spTree>
    <p:extLst>
      <p:ext uri="{BB962C8B-B14F-4D97-AF65-F5344CB8AC3E}">
        <p14:creationId xmlns:p14="http://schemas.microsoft.com/office/powerpoint/2010/main" val="60001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then finally we’ll discuss what it would take to go beyond the terrarium model, should we see the need for that.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a:t>
            </a:fld>
            <a:endParaRPr lang="nb-NO"/>
          </a:p>
        </p:txBody>
      </p:sp>
    </p:spTree>
    <p:extLst>
      <p:ext uri="{BB962C8B-B14F-4D97-AF65-F5344CB8AC3E}">
        <p14:creationId xmlns:p14="http://schemas.microsoft.com/office/powerpoint/2010/main" val="152794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But OK, if we do software development in a terrarium today, how did we end up there?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16</a:t>
            </a:fld>
            <a:endParaRPr lang="nb-NO"/>
          </a:p>
        </p:txBody>
      </p:sp>
    </p:spTree>
    <p:extLst>
      <p:ext uri="{BB962C8B-B14F-4D97-AF65-F5344CB8AC3E}">
        <p14:creationId xmlns:p14="http://schemas.microsoft.com/office/powerpoint/2010/main" val="2215144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history time! I’m sorry, but I’m an older guy now, I’ve been in this industry for more that twenty years. After a while, it’s inevitable that you start drawing these lines. It’s going to happen to you to.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17</a:t>
            </a:fld>
            <a:endParaRPr lang="nb-NO"/>
          </a:p>
        </p:txBody>
      </p:sp>
    </p:spTree>
    <p:extLst>
      <p:ext uri="{BB962C8B-B14F-4D97-AF65-F5344CB8AC3E}">
        <p14:creationId xmlns:p14="http://schemas.microsoft.com/office/powerpoint/2010/main" val="1007247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I want to go back to the 1990s. This was the decade of software engineering, software architecture and heavy-handed processes.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18</a:t>
            </a:fld>
            <a:endParaRPr lang="nb-NO"/>
          </a:p>
        </p:txBody>
      </p:sp>
    </p:spTree>
    <p:extLst>
      <p:ext uri="{BB962C8B-B14F-4D97-AF65-F5344CB8AC3E}">
        <p14:creationId xmlns:p14="http://schemas.microsoft.com/office/powerpoint/2010/main" val="3289639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then of course Agile happened, which basically killed off </a:t>
            </a:r>
            <a:r>
              <a:rPr lang="en-US" noProof="0"/>
              <a:t>the term software </a:t>
            </a:r>
            <a:r>
              <a:rPr lang="en-US" noProof="0" dirty="0"/>
              <a:t>engineering, threw down the architects from their towers and so on and so forth. </a:t>
            </a:r>
          </a:p>
          <a:p>
            <a:endParaRPr lang="en-US" noProof="0" dirty="0"/>
          </a:p>
          <a:p>
            <a:r>
              <a:rPr lang="en-US" noProof="0" dirty="0"/>
              <a:t>As a meme and metaphor, Agile has been tremendously successful.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19</a:t>
            </a:fld>
            <a:endParaRPr lang="nb-NO"/>
          </a:p>
        </p:txBody>
      </p:sp>
    </p:spTree>
    <p:extLst>
      <p:ext uri="{BB962C8B-B14F-4D97-AF65-F5344CB8AC3E}">
        <p14:creationId xmlns:p14="http://schemas.microsoft.com/office/powerpoint/2010/main" val="345790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Well. I want to talk about how we do software development today, how it got that way, whether or not we’re happy with that, and since obviously I’m not, what we do better. </a:t>
            </a:r>
          </a:p>
          <a:p>
            <a:endParaRPr lang="en-US" noProof="0" dirty="0"/>
          </a:p>
          <a:p>
            <a:r>
              <a:rPr lang="en-US" noProof="0" dirty="0"/>
              <a:t>and in particular how software development is integrated in organizations?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a:t>
            </a:fld>
            <a:endParaRPr lang="nb-NO"/>
          </a:p>
        </p:txBody>
      </p:sp>
    </p:spTree>
    <p:extLst>
      <p:ext uri="{BB962C8B-B14F-4D97-AF65-F5344CB8AC3E}">
        <p14:creationId xmlns:p14="http://schemas.microsoft.com/office/powerpoint/2010/main" val="2954663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in February 2001, we got this thing. This is often called the Agile manifesto, but it’s really the manifesto for Agile software development. And as you can imagine, all the things in white were things that were very important in the 90s.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20</a:t>
            </a:fld>
            <a:endParaRPr lang="nb-NO"/>
          </a:p>
        </p:txBody>
      </p:sp>
    </p:spTree>
    <p:extLst>
      <p:ext uri="{BB962C8B-B14F-4D97-AF65-F5344CB8AC3E}">
        <p14:creationId xmlns:p14="http://schemas.microsoft.com/office/powerpoint/2010/main" val="2143442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 also got 12 principles of Agile software, that sort of power the manifesto. I’m not going to mention all of them, but I’d like to highlight a few that I think are relevant for our discussion of the terrarium model of software development.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21</a:t>
            </a:fld>
            <a:endParaRPr lang="nb-NO"/>
          </a:p>
        </p:txBody>
      </p:sp>
    </p:spTree>
    <p:extLst>
      <p:ext uri="{BB962C8B-B14F-4D97-AF65-F5344CB8AC3E}">
        <p14:creationId xmlns:p14="http://schemas.microsoft.com/office/powerpoint/2010/main" val="3316200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first is this. Business people and developers must work together daily throughout the project. Daily! That’s pretty often.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22</a:t>
            </a:fld>
            <a:endParaRPr lang="nb-NO"/>
          </a:p>
        </p:txBody>
      </p:sp>
    </p:spTree>
    <p:extLst>
      <p:ext uri="{BB962C8B-B14F-4D97-AF65-F5344CB8AC3E}">
        <p14:creationId xmlns:p14="http://schemas.microsoft.com/office/powerpoint/2010/main" val="4005601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second is this. </a:t>
            </a:r>
          </a:p>
          <a:p>
            <a:r>
              <a:rPr lang="en-US" noProof="0" dirty="0"/>
              <a:t>The most efficient and effective method of conveying information to and within a development team is face-to-face conversation. </a:t>
            </a:r>
          </a:p>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23</a:t>
            </a:fld>
            <a:endParaRPr lang="nb-NO"/>
          </a:p>
        </p:txBody>
      </p:sp>
    </p:spTree>
    <p:extLst>
      <p:ext uri="{BB962C8B-B14F-4D97-AF65-F5344CB8AC3E}">
        <p14:creationId xmlns:p14="http://schemas.microsoft.com/office/powerpoint/2010/main" val="1487065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then finally this. This is about retrospectives and continuous improvement.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24</a:t>
            </a:fld>
            <a:endParaRPr lang="nb-NO"/>
          </a:p>
        </p:txBody>
      </p:sp>
    </p:spTree>
    <p:extLst>
      <p:ext uri="{BB962C8B-B14F-4D97-AF65-F5344CB8AC3E}">
        <p14:creationId xmlns:p14="http://schemas.microsoft.com/office/powerpoint/2010/main" val="3562510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OK, so, that’s a lot of ideas and ideals and good intentions. So when the smoke settled, where were we?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25</a:t>
            </a:fld>
            <a:endParaRPr lang="nb-NO"/>
          </a:p>
        </p:txBody>
      </p:sp>
    </p:spTree>
    <p:extLst>
      <p:ext uri="{BB962C8B-B14F-4D97-AF65-F5344CB8AC3E}">
        <p14:creationId xmlns:p14="http://schemas.microsoft.com/office/powerpoint/2010/main" val="977399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Well we ended up here, didn’t we. Out of the smoke we emerged with Scrum and Jira. Who here uses Jira? What about Scrum?</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26</a:t>
            </a:fld>
            <a:endParaRPr lang="nb-NO"/>
          </a:p>
        </p:txBody>
      </p:sp>
    </p:spTree>
    <p:extLst>
      <p:ext uri="{BB962C8B-B14F-4D97-AF65-F5344CB8AC3E}">
        <p14:creationId xmlns:p14="http://schemas.microsoft.com/office/powerpoint/2010/main" val="1924940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all that talk, and we got a process and a tool.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27</a:t>
            </a:fld>
            <a:endParaRPr lang="nb-NO"/>
          </a:p>
        </p:txBody>
      </p:sp>
    </p:spTree>
    <p:extLst>
      <p:ext uri="{BB962C8B-B14F-4D97-AF65-F5344CB8AC3E}">
        <p14:creationId xmlns:p14="http://schemas.microsoft.com/office/powerpoint/2010/main" val="1201535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This is literally the first sentence of the manifesto. But OK.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28</a:t>
            </a:fld>
            <a:endParaRPr lang="nb-NO"/>
          </a:p>
        </p:txBody>
      </p:sp>
    </p:spTree>
    <p:extLst>
      <p:ext uri="{BB962C8B-B14F-4D97-AF65-F5344CB8AC3E}">
        <p14:creationId xmlns:p14="http://schemas.microsoft.com/office/powerpoint/2010/main" val="1116151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GB" dirty="0"/>
              <a:t>I want to talk a little bit more about Scrum. Scrum is very important to this story. Scrum very early on emerged as the winner of the competition between various attempts at creating a light-weight process for software teams. </a:t>
            </a:r>
          </a:p>
          <a:p>
            <a:endParaRPr lang="en-GB"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29</a:t>
            </a:fld>
            <a:endParaRPr lang="nb-NO"/>
          </a:p>
        </p:txBody>
      </p:sp>
    </p:spTree>
    <p:extLst>
      <p:ext uri="{BB962C8B-B14F-4D97-AF65-F5344CB8AC3E}">
        <p14:creationId xmlns:p14="http://schemas.microsoft.com/office/powerpoint/2010/main" val="88759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In the course of that, I want to talk about what you could call narrative and reality. Reality is reality, but narrative is about the stories we tell, how we describe reality which may or may not be very accurate.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a:t>
            </a:fld>
            <a:endParaRPr lang="nb-NO"/>
          </a:p>
        </p:txBody>
      </p:sp>
    </p:spTree>
    <p:extLst>
      <p:ext uri="{BB962C8B-B14F-4D97-AF65-F5344CB8AC3E}">
        <p14:creationId xmlns:p14="http://schemas.microsoft.com/office/powerpoint/2010/main" val="3652720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wasn't aware of this until last fall, but apparently Scrum very deliberately set out to make a deal in a hostile environment. I came across an old thread by Alistair Cockburn. The most startling post in that thread was this. </a:t>
            </a:r>
          </a:p>
          <a:p>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Scrum struck a magnificent bargain in hostile territory: </a:t>
            </a:r>
            <a:r>
              <a:rPr lang="en-GB" i="1" dirty="0" err="1"/>
              <a:t>Mgmt</a:t>
            </a:r>
            <a:r>
              <a:rPr lang="en-GB" i="1" dirty="0"/>
              <a:t> got 12 times/</a:t>
            </a:r>
            <a:r>
              <a:rPr lang="en-GB" i="1" dirty="0" err="1"/>
              <a:t>yr</a:t>
            </a:r>
            <a:r>
              <a:rPr lang="en-GB" i="1" dirty="0"/>
              <a:t> (1ce /</a:t>
            </a:r>
            <a:r>
              <a:rPr lang="en-GB" i="1" dirty="0" err="1"/>
              <a:t>mo</a:t>
            </a:r>
            <a:r>
              <a:rPr lang="en-GB" i="1" dirty="0"/>
              <a:t>) to change direction in any way they wanted; Team got 1 </a:t>
            </a:r>
            <a:r>
              <a:rPr lang="en-GB" i="1" dirty="0" err="1"/>
              <a:t>mo</a:t>
            </a:r>
            <a:r>
              <a:rPr lang="en-GB" i="1" dirty="0"/>
              <a:t> of total quiet time w no interruptions or changes of direction to do heavy thinking/working.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a:p>
            <a:endParaRPr lang="en-GB" dirty="0"/>
          </a:p>
          <a:p>
            <a:r>
              <a:rPr lang="en-GB" dirty="0"/>
              <a:t>If you're not familiar with Alistair Cockburn he is one of the important Agile pioneers, one of the original co-signers of the Agile manifesto, and more recently known for the concept of hexagonal architecture or ports &amp; adapters. </a:t>
            </a:r>
          </a:p>
          <a:p>
            <a:endParaRPr lang="en-GB" dirty="0"/>
          </a:p>
          <a:p>
            <a:endParaRPr lang="en-GB"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30</a:t>
            </a:fld>
            <a:endParaRPr lang="nb-NO"/>
          </a:p>
        </p:txBody>
      </p:sp>
    </p:spTree>
    <p:extLst>
      <p:ext uri="{BB962C8B-B14F-4D97-AF65-F5344CB8AC3E}">
        <p14:creationId xmlns:p14="http://schemas.microsoft.com/office/powerpoint/2010/main" val="380694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really happened was this. Scrum was invented to function in hostile environments, it's a really interesting contract between hard-pushing execs and </a:t>
            </a:r>
            <a:r>
              <a:rPr lang="en-GB" dirty="0" err="1"/>
              <a:t>devs</a:t>
            </a:r>
            <a:r>
              <a:rPr lang="en-GB" dirty="0"/>
              <a:t> needing time to think.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31</a:t>
            </a:fld>
            <a:endParaRPr lang="nb-NO"/>
          </a:p>
        </p:txBody>
      </p:sp>
    </p:spTree>
    <p:extLst>
      <p:ext uri="{BB962C8B-B14F-4D97-AF65-F5344CB8AC3E}">
        <p14:creationId xmlns:p14="http://schemas.microsoft.com/office/powerpoint/2010/main" val="2453790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This is very important for this talk, because what the Scrum pact sets up is the terrarium model.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32</a:t>
            </a:fld>
            <a:endParaRPr lang="nb-NO"/>
          </a:p>
        </p:txBody>
      </p:sp>
    </p:spTree>
    <p:extLst>
      <p:ext uri="{BB962C8B-B14F-4D97-AF65-F5344CB8AC3E}">
        <p14:creationId xmlns:p14="http://schemas.microsoft.com/office/powerpoint/2010/main" val="711549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we have two sides.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33</a:t>
            </a:fld>
            <a:endParaRPr lang="nb-NO"/>
          </a:p>
        </p:txBody>
      </p:sp>
    </p:spTree>
    <p:extLst>
      <p:ext uri="{BB962C8B-B14F-4D97-AF65-F5344CB8AC3E}">
        <p14:creationId xmlns:p14="http://schemas.microsoft.com/office/powerpoint/2010/main" val="828506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One that offers to produce features for protection.</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34</a:t>
            </a:fld>
            <a:endParaRPr lang="nb-NO"/>
          </a:p>
        </p:txBody>
      </p:sp>
    </p:spTree>
    <p:extLst>
      <p:ext uri="{BB962C8B-B14F-4D97-AF65-F5344CB8AC3E}">
        <p14:creationId xmlns:p14="http://schemas.microsoft.com/office/powerpoint/2010/main" val="322418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another that offers protection in return for features. There’s an </a:t>
            </a:r>
            <a:r>
              <a:rPr lang="en-US" noProof="0" dirty="0" err="1"/>
              <a:t>asterix</a:t>
            </a:r>
            <a:r>
              <a:rPr lang="en-US" noProof="0" dirty="0"/>
              <a:t> there. Some conditions apply. The team also needs to follow certain practices and rituals, for instance as dictated by Scrum. </a:t>
            </a:r>
          </a:p>
          <a:p>
            <a:endParaRPr lang="en-US" noProof="0" dirty="0"/>
          </a:p>
          <a:p>
            <a:r>
              <a:rPr lang="en-US" noProof="0" dirty="0"/>
              <a:t>There’s a guy called Brian </a:t>
            </a:r>
            <a:r>
              <a:rPr lang="en-US" noProof="0" dirty="0" err="1"/>
              <a:t>Marick</a:t>
            </a:r>
            <a:r>
              <a:rPr lang="en-US" noProof="0" dirty="0"/>
              <a:t>, another one of the OG agile folks, who has a podcast called Oddly Influenced, and in one of the episodes he discusses this kind of gift exchange between the development team and management. One thing I think is very interesting is if and how the accumulation of technical debt threatens the balance in this exchange. In a sense, it gets harder and harder to produce silk. And what happens to the protection then.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35</a:t>
            </a:fld>
            <a:endParaRPr lang="nb-NO"/>
          </a:p>
        </p:txBody>
      </p:sp>
    </p:spTree>
    <p:extLst>
      <p:ext uri="{BB962C8B-B14F-4D97-AF65-F5344CB8AC3E}">
        <p14:creationId xmlns:p14="http://schemas.microsoft.com/office/powerpoint/2010/main" val="2706764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That was twenty years ago.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36</a:t>
            </a:fld>
            <a:endParaRPr lang="nb-NO"/>
          </a:p>
        </p:txBody>
      </p:sp>
    </p:spTree>
    <p:extLst>
      <p:ext uri="{BB962C8B-B14F-4D97-AF65-F5344CB8AC3E}">
        <p14:creationId xmlns:p14="http://schemas.microsoft.com/office/powerpoint/2010/main" val="867496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has happened since? I mean, I’m claiming that we’re still working inside this terrarium.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37</a:t>
            </a:fld>
            <a:endParaRPr lang="nb-NO"/>
          </a:p>
        </p:txBody>
      </p:sp>
    </p:spTree>
    <p:extLst>
      <p:ext uri="{BB962C8B-B14F-4D97-AF65-F5344CB8AC3E}">
        <p14:creationId xmlns:p14="http://schemas.microsoft.com/office/powerpoint/2010/main" val="321524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not true that nothing has happened. Quite a lot has happened.</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38</a:t>
            </a:fld>
            <a:endParaRPr lang="nb-NO"/>
          </a:p>
        </p:txBody>
      </p:sp>
    </p:spTree>
    <p:extLst>
      <p:ext uri="{BB962C8B-B14F-4D97-AF65-F5344CB8AC3E}">
        <p14:creationId xmlns:p14="http://schemas.microsoft.com/office/powerpoint/2010/main" val="2395188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First of all, we’ve seen quite a bit of scope creep for Agile.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39</a:t>
            </a:fld>
            <a:endParaRPr lang="nb-NO"/>
          </a:p>
        </p:txBody>
      </p:sp>
    </p:spTree>
    <p:extLst>
      <p:ext uri="{BB962C8B-B14F-4D97-AF65-F5344CB8AC3E}">
        <p14:creationId xmlns:p14="http://schemas.microsoft.com/office/powerpoint/2010/main" val="134898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 can’t really talk about how we do software today without talking about agile. </a:t>
            </a:r>
          </a:p>
          <a:p>
            <a:endParaRPr lang="en-US" noProof="0" dirty="0"/>
          </a:p>
          <a:p>
            <a:r>
              <a:rPr lang="en-US" noProof="0" dirty="0"/>
              <a:t>Who here does some sort of Agile software development? Yeah. Agile won. But it won a long time ago.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a:t>
            </a:fld>
            <a:endParaRPr lang="nb-NO"/>
          </a:p>
        </p:txBody>
      </p:sp>
    </p:spTree>
    <p:extLst>
      <p:ext uri="{BB962C8B-B14F-4D97-AF65-F5344CB8AC3E}">
        <p14:creationId xmlns:p14="http://schemas.microsoft.com/office/powerpoint/2010/main" val="493359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 started out with agile software development.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40</a:t>
            </a:fld>
            <a:endParaRPr lang="nb-NO"/>
          </a:p>
        </p:txBody>
      </p:sp>
    </p:spTree>
    <p:extLst>
      <p:ext uri="{BB962C8B-B14F-4D97-AF65-F5344CB8AC3E}">
        <p14:creationId xmlns:p14="http://schemas.microsoft.com/office/powerpoint/2010/main" val="1918825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That has turned into a focus on agile product development.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41</a:t>
            </a:fld>
            <a:endParaRPr lang="nb-NO"/>
          </a:p>
        </p:txBody>
      </p:sp>
    </p:spTree>
    <p:extLst>
      <p:ext uri="{BB962C8B-B14F-4D97-AF65-F5344CB8AC3E}">
        <p14:creationId xmlns:p14="http://schemas.microsoft.com/office/powerpoint/2010/main" val="527329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perhaps even agile organizations.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42</a:t>
            </a:fld>
            <a:endParaRPr lang="nb-NO"/>
          </a:p>
        </p:txBody>
      </p:sp>
    </p:spTree>
    <p:extLst>
      <p:ext uri="{BB962C8B-B14F-4D97-AF65-F5344CB8AC3E}">
        <p14:creationId xmlns:p14="http://schemas.microsoft.com/office/powerpoint/2010/main" val="1527153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Because we want to do agile business.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43</a:t>
            </a:fld>
            <a:endParaRPr lang="nb-NO"/>
          </a:p>
        </p:txBody>
      </p:sp>
    </p:spTree>
    <p:extLst>
      <p:ext uri="{BB962C8B-B14F-4D97-AF65-F5344CB8AC3E}">
        <p14:creationId xmlns:p14="http://schemas.microsoft.com/office/powerpoint/2010/main" val="1801405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other thing that’s happened I think, is that Agile very quickly split in two. To me, Agile was in a sense about bringing business and IT together to create value, but that unification didn’t last very long. Alistair Cockburn has this notion of “The Heart of Agile”, and I have this image in my head of two wolves ripping that heart apart and taking a part each to chew on in peace. If you look at the world of conferences, for instance, you have developer conferences and you have agile conferences, and there’s not too much overlap in the attendees.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44</a:t>
            </a:fld>
            <a:endParaRPr lang="nb-NO"/>
          </a:p>
        </p:txBody>
      </p:sp>
    </p:spTree>
    <p:extLst>
      <p:ext uri="{BB962C8B-B14F-4D97-AF65-F5344CB8AC3E}">
        <p14:creationId xmlns:p14="http://schemas.microsoft.com/office/powerpoint/2010/main" val="39824926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on one hand we got “technical Agile”.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45</a:t>
            </a:fld>
            <a:endParaRPr lang="nb-NO"/>
          </a:p>
        </p:txBody>
      </p:sp>
    </p:spTree>
    <p:extLst>
      <p:ext uri="{BB962C8B-B14F-4D97-AF65-F5344CB8AC3E}">
        <p14:creationId xmlns:p14="http://schemas.microsoft.com/office/powerpoint/2010/main" val="4129441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quite a lot has changed over the last twenty years. We’ve seen the movement to the cloud, and a lot of things that falls under the umbrella of </a:t>
            </a:r>
            <a:r>
              <a:rPr lang="en-US" noProof="0" dirty="0" err="1"/>
              <a:t>devops</a:t>
            </a:r>
            <a:r>
              <a:rPr lang="en-US" noProof="0" dirty="0"/>
              <a:t> – more focus on teams taking ownership of the running application, service level objectives, observability, automated build pipelines, continuous integration, continuous delivery, and so on and so forth. There are also practices such as mob programming and trunk-based development. These all contribute to a sort of agility. We can change the software much more quickly and reliably than we could before.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46</a:t>
            </a:fld>
            <a:endParaRPr lang="nb-NO"/>
          </a:p>
        </p:txBody>
      </p:sp>
    </p:spTree>
    <p:extLst>
      <p:ext uri="{BB962C8B-B14F-4D97-AF65-F5344CB8AC3E}">
        <p14:creationId xmlns:p14="http://schemas.microsoft.com/office/powerpoint/2010/main" val="148472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On the other hand, we have what we could call “business Agile” which is about Agile bureaucracy in a sense. How do you manage your Agile teams. How do you get productive teams? How do you ensure alignment. </a:t>
            </a:r>
            <a:r>
              <a:rPr lang="en-US" noProof="0" dirty="0" err="1"/>
              <a:t>xsRefining</a:t>
            </a:r>
            <a:r>
              <a:rPr lang="en-US" noProof="0" dirty="0"/>
              <a:t> the set of practices and rituals carried out under the Scrum pact. </a:t>
            </a:r>
          </a:p>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47</a:t>
            </a:fld>
            <a:endParaRPr lang="nb-NO"/>
          </a:p>
        </p:txBody>
      </p:sp>
    </p:spTree>
    <p:extLst>
      <p:ext uri="{BB962C8B-B14F-4D97-AF65-F5344CB8AC3E}">
        <p14:creationId xmlns:p14="http://schemas.microsoft.com/office/powerpoint/2010/main" val="1976662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We’ve had an endless stream of good advice coming out of Silicon Valley, where the winners have written up their recipes to be followed, confirmation bias be damned.</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48</a:t>
            </a:fld>
            <a:endParaRPr lang="nb-NO"/>
          </a:p>
        </p:txBody>
      </p:sp>
    </p:spTree>
    <p:extLst>
      <p:ext uri="{BB962C8B-B14F-4D97-AF65-F5344CB8AC3E}">
        <p14:creationId xmlns:p14="http://schemas.microsoft.com/office/powerpoint/2010/main" val="3450413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They’re all selling various forms of radical pixie dust to sprinkle on top of your ongoing agile transformation, in hopes of fulfilling the agile dream.</a:t>
            </a:r>
          </a:p>
          <a:p>
            <a:endParaRPr lang="en-US" noProof="0" dirty="0"/>
          </a:p>
          <a:p>
            <a:r>
              <a:rPr lang="en-US" noProof="0" dirty="0"/>
              <a:t>If I’m sounding a little bit cynical it’s because there’s very little science in this.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49</a:t>
            </a:fld>
            <a:endParaRPr lang="nb-NO"/>
          </a:p>
        </p:txBody>
      </p:sp>
    </p:spTree>
    <p:extLst>
      <p:ext uri="{BB962C8B-B14F-4D97-AF65-F5344CB8AC3E}">
        <p14:creationId xmlns:p14="http://schemas.microsoft.com/office/powerpoint/2010/main" val="153177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In a sense what triggered the thinking that lead to this talk, is a reflection over this. What has agile brought to the world? Sort of what is the legacy of agile.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a:t>
            </a:fld>
            <a:endParaRPr lang="nb-NO"/>
          </a:p>
        </p:txBody>
      </p:sp>
    </p:spTree>
    <p:extLst>
      <p:ext uri="{BB962C8B-B14F-4D97-AF65-F5344CB8AC3E}">
        <p14:creationId xmlns:p14="http://schemas.microsoft.com/office/powerpoint/2010/main" val="1520903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Has it worked?</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50</a:t>
            </a:fld>
            <a:endParaRPr lang="nb-NO"/>
          </a:p>
        </p:txBody>
      </p:sp>
    </p:spTree>
    <p:extLst>
      <p:ext uri="{BB962C8B-B14F-4D97-AF65-F5344CB8AC3E}">
        <p14:creationId xmlns:p14="http://schemas.microsoft.com/office/powerpoint/2010/main" val="2423998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 </a:t>
            </a:r>
            <a:r>
              <a:rPr lang="en-US" noProof="0" dirty="0" err="1"/>
              <a:t>dunno</a:t>
            </a:r>
            <a:r>
              <a:rPr lang="en-US" noProof="0" dirty="0"/>
              <a:t>. We’ve certainly tried.</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51</a:t>
            </a:fld>
            <a:endParaRPr lang="nb-NO"/>
          </a:p>
        </p:txBody>
      </p:sp>
    </p:spTree>
    <p:extLst>
      <p:ext uri="{BB962C8B-B14F-4D97-AF65-F5344CB8AC3E}">
        <p14:creationId xmlns:p14="http://schemas.microsoft.com/office/powerpoint/2010/main" val="3502089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It’s hard to talk about this, because everything is a success until it is abandoned.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Who here does planning poker? I had an idea for a lightning talk about planning poker once, but then planning poker disappeared from my life, and so there was no point in doing the talk. </a:t>
            </a:r>
            <a:endParaRPr lang="en-US" dirty="0"/>
          </a:p>
          <a:p>
            <a:endParaRPr lang="en-US" dirty="0"/>
          </a:p>
          <a:p>
            <a:r>
              <a:rPr lang="en-US" dirty="0"/>
              <a:t>If you talk to teams implementing OKRs today if they’re working well, you might get enthusiastic response. If you ask them in three years if they’re still doing OKRs? We’ll see.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52</a:t>
            </a:fld>
            <a:endParaRPr lang="nb-NO"/>
          </a:p>
        </p:txBody>
      </p:sp>
    </p:spTree>
    <p:extLst>
      <p:ext uri="{BB962C8B-B14F-4D97-AF65-F5344CB8AC3E}">
        <p14:creationId xmlns:p14="http://schemas.microsoft.com/office/powerpoint/2010/main" val="793956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Not everything sticks. Perhaps even very little.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53</a:t>
            </a:fld>
            <a:endParaRPr lang="nb-NO"/>
          </a:p>
        </p:txBody>
      </p:sp>
    </p:spTree>
    <p:extLst>
      <p:ext uri="{BB962C8B-B14F-4D97-AF65-F5344CB8AC3E}">
        <p14:creationId xmlns:p14="http://schemas.microsoft.com/office/powerpoint/2010/main" val="101777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For that reason, things have gotten a bit weird.</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54</a:t>
            </a:fld>
            <a:endParaRPr lang="nb-NO"/>
          </a:p>
        </p:txBody>
      </p:sp>
    </p:spTree>
    <p:extLst>
      <p:ext uri="{BB962C8B-B14F-4D97-AF65-F5344CB8AC3E}">
        <p14:creationId xmlns:p14="http://schemas.microsoft.com/office/powerpoint/2010/main" val="2271051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ideals for teams have evolved greatly.</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55</a:t>
            </a:fld>
            <a:endParaRPr lang="nb-NO"/>
          </a:p>
        </p:txBody>
      </p:sp>
    </p:spTree>
    <p:extLst>
      <p:ext uri="{BB962C8B-B14F-4D97-AF65-F5344CB8AC3E}">
        <p14:creationId xmlns:p14="http://schemas.microsoft.com/office/powerpoint/2010/main" val="3581477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56</a:t>
            </a:fld>
            <a:endParaRPr lang="nb-NO"/>
          </a:p>
        </p:txBody>
      </p:sp>
    </p:spTree>
    <p:extLst>
      <p:ext uri="{BB962C8B-B14F-4D97-AF65-F5344CB8AC3E}">
        <p14:creationId xmlns:p14="http://schemas.microsoft.com/office/powerpoint/2010/main" val="121003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57</a:t>
            </a:fld>
            <a:endParaRPr lang="nb-NO"/>
          </a:p>
        </p:txBody>
      </p:sp>
    </p:spTree>
    <p:extLst>
      <p:ext uri="{BB962C8B-B14F-4D97-AF65-F5344CB8AC3E}">
        <p14:creationId xmlns:p14="http://schemas.microsoft.com/office/powerpoint/2010/main" val="10602335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58</a:t>
            </a:fld>
            <a:endParaRPr lang="nb-NO"/>
          </a:p>
        </p:txBody>
      </p:sp>
    </p:spTree>
    <p:extLst>
      <p:ext uri="{BB962C8B-B14F-4D97-AF65-F5344CB8AC3E}">
        <p14:creationId xmlns:p14="http://schemas.microsoft.com/office/powerpoint/2010/main" val="25758371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Whereas it seems to me that the reality is still largely the same. It’s still largely the Scrum pact.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59</a:t>
            </a:fld>
            <a:endParaRPr lang="nb-NO"/>
          </a:p>
        </p:txBody>
      </p:sp>
    </p:spTree>
    <p:extLst>
      <p:ext uri="{BB962C8B-B14F-4D97-AF65-F5344CB8AC3E}">
        <p14:creationId xmlns:p14="http://schemas.microsoft.com/office/powerpoint/2010/main" val="254057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 interesting question might be if it has brought us agility? But it’s hard to answer that question in any meaningful way without being much more specific. Agility in what sense? What kind of agility? </a:t>
            </a:r>
            <a:r>
              <a:rPr lang="en-US" noProof="0" dirty="0" err="1"/>
              <a:t>Agiltity</a:t>
            </a:r>
            <a:r>
              <a:rPr lang="en-US" noProof="0" dirty="0"/>
              <a:t> for whom, to do what?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a:t>
            </a:fld>
            <a:endParaRPr lang="nb-NO"/>
          </a:p>
        </p:txBody>
      </p:sp>
    </p:spTree>
    <p:extLst>
      <p:ext uri="{BB962C8B-B14F-4D97-AF65-F5344CB8AC3E}">
        <p14:creationId xmlns:p14="http://schemas.microsoft.com/office/powerpoint/2010/main" val="4100328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 reality is still that development happens in a productive terrarium.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60</a:t>
            </a:fld>
            <a:endParaRPr lang="nb-NO"/>
          </a:p>
        </p:txBody>
      </p:sp>
    </p:spTree>
    <p:extLst>
      <p:ext uri="{BB962C8B-B14F-4D97-AF65-F5344CB8AC3E}">
        <p14:creationId xmlns:p14="http://schemas.microsoft.com/office/powerpoint/2010/main" val="763988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61</a:t>
            </a:fld>
            <a:endParaRPr lang="nb-NO"/>
          </a:p>
        </p:txBody>
      </p:sp>
    </p:spTree>
    <p:extLst>
      <p:ext uri="{BB962C8B-B14F-4D97-AF65-F5344CB8AC3E}">
        <p14:creationId xmlns:p14="http://schemas.microsoft.com/office/powerpoint/2010/main" val="7057215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62</a:t>
            </a:fld>
            <a:endParaRPr lang="nb-NO"/>
          </a:p>
        </p:txBody>
      </p:sp>
    </p:spTree>
    <p:extLst>
      <p:ext uri="{BB962C8B-B14F-4D97-AF65-F5344CB8AC3E}">
        <p14:creationId xmlns:p14="http://schemas.microsoft.com/office/powerpoint/2010/main" val="1868593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time to talk about the pros and cons.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63</a:t>
            </a:fld>
            <a:endParaRPr lang="nb-NO"/>
          </a:p>
        </p:txBody>
      </p:sp>
    </p:spTree>
    <p:extLst>
      <p:ext uri="{BB962C8B-B14F-4D97-AF65-F5344CB8AC3E}">
        <p14:creationId xmlns:p14="http://schemas.microsoft.com/office/powerpoint/2010/main" val="2402101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64</a:t>
            </a:fld>
            <a:endParaRPr lang="nb-NO"/>
          </a:p>
        </p:txBody>
      </p:sp>
    </p:spTree>
    <p:extLst>
      <p:ext uri="{BB962C8B-B14F-4D97-AF65-F5344CB8AC3E}">
        <p14:creationId xmlns:p14="http://schemas.microsoft.com/office/powerpoint/2010/main" val="2029391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For the people inside the terrarium, it offers protection from interruptions, politics, responsibility.</a:t>
            </a:r>
          </a:p>
          <a:p>
            <a:endParaRPr lang="en-US" noProof="0" dirty="0"/>
          </a:p>
          <a:p>
            <a:r>
              <a:rPr lang="en-US" noProof="0" dirty="0"/>
              <a:t>For the people on the outside, it offers protection from technology. It encapsulates all that.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65</a:t>
            </a:fld>
            <a:endParaRPr lang="nb-NO"/>
          </a:p>
        </p:txBody>
      </p:sp>
    </p:spTree>
    <p:extLst>
      <p:ext uri="{BB962C8B-B14F-4D97-AF65-F5344CB8AC3E}">
        <p14:creationId xmlns:p14="http://schemas.microsoft.com/office/powerpoint/2010/main" val="2210191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 also offers comfort. Life inside the terrarium is pretty comfortable. It’s a good life. Silk worms feed on bamboo leaves, developers feed on Jira tickets. </a:t>
            </a:r>
          </a:p>
          <a:p>
            <a:endParaRPr lang="en-US" noProof="0" dirty="0"/>
          </a:p>
          <a:p>
            <a:r>
              <a:rPr lang="en-US" noProof="0" dirty="0"/>
              <a:t>Your job is to do the work. Someone else can handle the risk and negotiations and interactions with people who don’t get tech. </a:t>
            </a:r>
          </a:p>
          <a:p>
            <a:endParaRPr lang="en-US" noProof="0" dirty="0"/>
          </a:p>
          <a:p>
            <a:r>
              <a:rPr lang="en-US" dirty="0"/>
              <a:t>If we stray from the agile ideals, it’s because management won’t let us follow them. If anything goes wrong, it’s due to things that happen outside of the terrarium.</a:t>
            </a:r>
          </a:p>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66</a:t>
            </a:fld>
            <a:endParaRPr lang="nb-NO"/>
          </a:p>
        </p:txBody>
      </p:sp>
    </p:spTree>
    <p:extLst>
      <p:ext uri="{BB962C8B-B14F-4D97-AF65-F5344CB8AC3E}">
        <p14:creationId xmlns:p14="http://schemas.microsoft.com/office/powerpoint/2010/main" val="3325707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also very understandable. Software happens inside the terrarium, strategy and business on the outside.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67</a:t>
            </a:fld>
            <a:endParaRPr lang="nb-NO"/>
          </a:p>
        </p:txBody>
      </p:sp>
    </p:spTree>
    <p:extLst>
      <p:ext uri="{BB962C8B-B14F-4D97-AF65-F5344CB8AC3E}">
        <p14:creationId xmlns:p14="http://schemas.microsoft.com/office/powerpoint/2010/main" val="3880138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main problem with the terrarium is also the foundation of its strength – the isolation. It’s the terrarium wall that gives protection, but at what cost?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68</a:t>
            </a:fld>
            <a:endParaRPr lang="nb-NO"/>
          </a:p>
        </p:txBody>
      </p:sp>
    </p:spTree>
    <p:extLst>
      <p:ext uri="{BB962C8B-B14F-4D97-AF65-F5344CB8AC3E}">
        <p14:creationId xmlns:p14="http://schemas.microsoft.com/office/powerpoint/2010/main" val="2960462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primary problem is that can’t the team can’t communicate effectively with the rest of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 Feedback must be brought by a messenger that can move between the world of the terrarium and the world of the rest of the business. </a:t>
            </a:r>
          </a:p>
          <a:p>
            <a:endParaRPr lang="en-US" noProof="0" dirty="0"/>
          </a:p>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69</a:t>
            </a:fld>
            <a:endParaRPr lang="nb-NO"/>
          </a:p>
        </p:txBody>
      </p:sp>
    </p:spTree>
    <p:extLst>
      <p:ext uri="{BB962C8B-B14F-4D97-AF65-F5344CB8AC3E}">
        <p14:creationId xmlns:p14="http://schemas.microsoft.com/office/powerpoint/2010/main" val="233665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when</a:t>
            </a:r>
            <a:r>
              <a:rPr lang="nb-NO" dirty="0"/>
              <a:t> I </a:t>
            </a:r>
            <a:r>
              <a:rPr lang="nb-NO" dirty="0" err="1"/>
              <a:t>thought</a:t>
            </a:r>
            <a:r>
              <a:rPr lang="nb-NO" dirty="0"/>
              <a:t> for a </a:t>
            </a:r>
            <a:r>
              <a:rPr lang="nb-NO" dirty="0" err="1"/>
              <a:t>while</a:t>
            </a:r>
            <a:r>
              <a:rPr lang="nb-NO" dirty="0"/>
              <a:t> </a:t>
            </a:r>
            <a:r>
              <a:rPr lang="nb-NO" dirty="0" err="1"/>
              <a:t>about</a:t>
            </a:r>
            <a:r>
              <a:rPr lang="nb-NO" dirty="0"/>
              <a:t> </a:t>
            </a:r>
            <a:r>
              <a:rPr lang="nb-NO" dirty="0" err="1"/>
              <a:t>what</a:t>
            </a:r>
            <a:r>
              <a:rPr lang="nb-NO" dirty="0"/>
              <a:t> Agile has </a:t>
            </a:r>
            <a:r>
              <a:rPr lang="nb-NO" dirty="0" err="1"/>
              <a:t>brought</a:t>
            </a:r>
            <a:r>
              <a:rPr lang="nb-NO" dirty="0"/>
              <a:t> to </a:t>
            </a:r>
            <a:r>
              <a:rPr lang="nb-NO" dirty="0" err="1"/>
              <a:t>the</a:t>
            </a:r>
            <a:r>
              <a:rPr lang="nb-NO" dirty="0"/>
              <a:t> </a:t>
            </a:r>
            <a:r>
              <a:rPr lang="nb-NO" dirty="0" err="1"/>
              <a:t>world</a:t>
            </a:r>
            <a:r>
              <a:rPr lang="nb-NO" dirty="0"/>
              <a:t>, </a:t>
            </a:r>
            <a:r>
              <a:rPr lang="nb-NO" dirty="0" err="1"/>
              <a:t>the</a:t>
            </a:r>
            <a:r>
              <a:rPr lang="nb-NO" dirty="0"/>
              <a:t> image </a:t>
            </a:r>
            <a:r>
              <a:rPr lang="nb-NO" dirty="0" err="1"/>
              <a:t>that</a:t>
            </a:r>
            <a:r>
              <a:rPr lang="nb-NO" dirty="0"/>
              <a:t> </a:t>
            </a:r>
            <a:r>
              <a:rPr lang="nb-NO" dirty="0" err="1"/>
              <a:t>emerged</a:t>
            </a:r>
            <a:r>
              <a:rPr lang="nb-NO" dirty="0"/>
              <a:t> in my head </a:t>
            </a:r>
            <a:r>
              <a:rPr lang="nb-NO" dirty="0" err="1"/>
              <a:t>was</a:t>
            </a:r>
            <a:r>
              <a:rPr lang="nb-NO" dirty="0"/>
              <a:t> </a:t>
            </a:r>
            <a:r>
              <a:rPr lang="nb-NO" dirty="0" err="1"/>
              <a:t>this</a:t>
            </a:r>
            <a:r>
              <a:rPr lang="nb-NO" dirty="0"/>
              <a:t>. </a:t>
            </a:r>
          </a:p>
          <a:p>
            <a:r>
              <a:rPr lang="nb-NO" dirty="0" err="1"/>
              <a:t>What</a:t>
            </a:r>
            <a:r>
              <a:rPr lang="nb-NO" dirty="0"/>
              <a:t> is it? It’s a terrarium. A terrarium is an </a:t>
            </a:r>
            <a:r>
              <a:rPr lang="nb-NO" dirty="0" err="1"/>
              <a:t>artifical</a:t>
            </a:r>
            <a:r>
              <a:rPr lang="nb-NO" dirty="0"/>
              <a:t> habitat for plants or </a:t>
            </a:r>
            <a:r>
              <a:rPr lang="nb-NO" dirty="0" err="1"/>
              <a:t>insects</a:t>
            </a:r>
            <a:r>
              <a:rPr lang="nb-NO" dirty="0"/>
              <a:t> or </a:t>
            </a:r>
            <a:r>
              <a:rPr lang="nb-NO" dirty="0" err="1"/>
              <a:t>spiders</a:t>
            </a:r>
            <a:r>
              <a:rPr lang="nb-NO" dirty="0"/>
              <a:t> or </a:t>
            </a:r>
            <a:r>
              <a:rPr lang="nb-NO" dirty="0" err="1"/>
              <a:t>something</a:t>
            </a:r>
            <a:r>
              <a:rPr lang="nb-NO" dirty="0"/>
              <a:t> like </a:t>
            </a:r>
            <a:r>
              <a:rPr lang="nb-NO" dirty="0" err="1"/>
              <a:t>that</a:t>
            </a:r>
            <a:r>
              <a:rPr lang="nb-NO"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a:t>
            </a:fld>
            <a:endParaRPr lang="nb-NO"/>
          </a:p>
        </p:txBody>
      </p:sp>
    </p:spTree>
    <p:extLst>
      <p:ext uri="{BB962C8B-B14F-4D97-AF65-F5344CB8AC3E}">
        <p14:creationId xmlns:p14="http://schemas.microsoft.com/office/powerpoint/2010/main" val="15925573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That is exactly what the terrarium model is about. It is a deliberate constraint on communication. You say, for this period of time, during the sprint, communication between these groups of people will be limited to a minimum.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70</a:t>
            </a:fld>
            <a:endParaRPr lang="nb-NO"/>
          </a:p>
        </p:txBody>
      </p:sp>
    </p:spTree>
    <p:extLst>
      <p:ext uri="{BB962C8B-B14F-4D97-AF65-F5344CB8AC3E}">
        <p14:creationId xmlns:p14="http://schemas.microsoft.com/office/powerpoint/2010/main" val="38017181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What’s the cost of that constraint?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71</a:t>
            </a:fld>
            <a:endParaRPr lang="nb-NO"/>
          </a:p>
        </p:txBody>
      </p:sp>
    </p:spTree>
    <p:extLst>
      <p:ext uri="{BB962C8B-B14F-4D97-AF65-F5344CB8AC3E}">
        <p14:creationId xmlns:p14="http://schemas.microsoft.com/office/powerpoint/2010/main" val="341400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This sounds dramatic, but to me, the terrarium wall creates effectively two separate planes of existence.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72</a:t>
            </a:fld>
            <a:endParaRPr lang="nb-NO"/>
          </a:p>
        </p:txBody>
      </p:sp>
    </p:spTree>
    <p:extLst>
      <p:ext uri="{BB962C8B-B14F-4D97-AF65-F5344CB8AC3E}">
        <p14:creationId xmlns:p14="http://schemas.microsoft.com/office/powerpoint/2010/main" val="28387271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the question is really “how do you communicate across different planes of existence?”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73</a:t>
            </a:fld>
            <a:endParaRPr lang="nb-NO"/>
          </a:p>
        </p:txBody>
      </p:sp>
    </p:spTree>
    <p:extLst>
      <p:ext uri="{BB962C8B-B14F-4D97-AF65-F5344CB8AC3E}">
        <p14:creationId xmlns:p14="http://schemas.microsoft.com/office/powerpoint/2010/main" val="27674835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like communicating with the gods, but like old-fashioned gods like the Norse gods. They lie and they cheat and they mess around like regular people, except they have these powers and can take out their frustration on the mere mortals.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74</a:t>
            </a:fld>
            <a:endParaRPr lang="nb-NO"/>
          </a:p>
        </p:txBody>
      </p:sp>
    </p:spTree>
    <p:extLst>
      <p:ext uri="{BB962C8B-B14F-4D97-AF65-F5344CB8AC3E}">
        <p14:creationId xmlns:p14="http://schemas.microsoft.com/office/powerpoint/2010/main" val="38509750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Communication happens through special mediums that can move</a:t>
            </a:r>
            <a:r>
              <a:rPr lang="en-US" noProof="0" dirty="0"/>
              <a:t> between the world of the terrarium and the world of the rest of the business. I’m sure that some of you work as mediums, though you probably wouldn’t use that word. </a:t>
            </a:r>
          </a:p>
          <a:p>
            <a:endParaRPr lang="en-US" noProof="0" dirty="0"/>
          </a:p>
          <a:p>
            <a:r>
              <a:rPr lang="en-US" noProof="0" dirty="0"/>
              <a:t>Some of you are really good at it and communicate well with people in both worlds. But at the same time, there’s nothing you can do to prevent the fact that the communication is indirect. </a:t>
            </a:r>
          </a:p>
          <a:p>
            <a:endParaRPr lang="en-US" noProof="0" dirty="0"/>
          </a:p>
          <a:p>
            <a:r>
              <a:rPr lang="en-US" noProof="0" dirty="0"/>
              <a:t>I’ve also had conversations with mediums who have tried saying things to me that it’s clear that they themselves don’t understand, but that they hope that I will understand. That’s a very strange experience. </a:t>
            </a:r>
            <a:endParaRPr lang="en-US"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75</a:t>
            </a:fld>
            <a:endParaRPr lang="nb-NO"/>
          </a:p>
        </p:txBody>
      </p:sp>
    </p:spTree>
    <p:extLst>
      <p:ext uri="{BB962C8B-B14F-4D97-AF65-F5344CB8AC3E}">
        <p14:creationId xmlns:p14="http://schemas.microsoft.com/office/powerpoint/2010/main" val="2467291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The response is erratic. You don’t know if you will be heard or understood, and if so, when that will happen.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76</a:t>
            </a:fld>
            <a:endParaRPr lang="nb-NO"/>
          </a:p>
        </p:txBody>
      </p:sp>
    </p:spTree>
    <p:extLst>
      <p:ext uri="{BB962C8B-B14F-4D97-AF65-F5344CB8AC3E}">
        <p14:creationId xmlns:p14="http://schemas.microsoft.com/office/powerpoint/2010/main" val="3106809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In keeping with the “communicating with the gods” metaphor, we can call it prayer.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77</a:t>
            </a:fld>
            <a:endParaRPr lang="nb-NO"/>
          </a:p>
        </p:txBody>
      </p:sp>
    </p:spTree>
    <p:extLst>
      <p:ext uri="{BB962C8B-B14F-4D97-AF65-F5344CB8AC3E}">
        <p14:creationId xmlns:p14="http://schemas.microsoft.com/office/powerpoint/2010/main" val="19809513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What kinds of relationships can you have to people who exist in another plane?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78</a:t>
            </a:fld>
            <a:endParaRPr lang="nb-NO"/>
          </a:p>
        </p:txBody>
      </p:sp>
    </p:spTree>
    <p:extLst>
      <p:ext uri="{BB962C8B-B14F-4D97-AF65-F5344CB8AC3E}">
        <p14:creationId xmlns:p14="http://schemas.microsoft.com/office/powerpoint/2010/main" val="38865374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It’s hard. Communication builds relationships, relationships strengthen and enable more communication. It can be a virtuous circle. But you need to run through it regularly for this to work.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79</a:t>
            </a:fld>
            <a:endParaRPr lang="nb-NO"/>
          </a:p>
        </p:txBody>
      </p:sp>
    </p:spTree>
    <p:extLst>
      <p:ext uri="{BB962C8B-B14F-4D97-AF65-F5344CB8AC3E}">
        <p14:creationId xmlns:p14="http://schemas.microsoft.com/office/powerpoint/2010/main" val="373414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idea is to create a "productive terrarium" for software development, "sheltering the team" from the environment, trying to control and optimize the conditions inside the terrarium, avoiding too much and too little of anything (causes laziness and demotivation, respectively), asking if the busy silkworms are feeling safe and thriving, while applying a mild pressure to produce, perhaps a little faster, a little more this iteration. Have you set your stretch goals? Because we need that silk.</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a:t>
            </a:fld>
            <a:endParaRPr lang="nb-NO"/>
          </a:p>
        </p:txBody>
      </p:sp>
    </p:spTree>
    <p:extLst>
      <p:ext uri="{BB962C8B-B14F-4D97-AF65-F5344CB8AC3E}">
        <p14:creationId xmlns:p14="http://schemas.microsoft.com/office/powerpoint/2010/main" val="40307557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about learning? A basic tenet of Agile is that we don’t know everything up front and we can’t know everything up front. If we did, we should be using a different methodology. We expect to learn something important, that will alter our perspectives, our understanding of the problem we’re solving, of our strategy.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80</a:t>
            </a:fld>
            <a:endParaRPr lang="nb-NO"/>
          </a:p>
        </p:txBody>
      </p:sp>
    </p:spTree>
    <p:extLst>
      <p:ext uri="{BB962C8B-B14F-4D97-AF65-F5344CB8AC3E}">
        <p14:creationId xmlns:p14="http://schemas.microsoft.com/office/powerpoint/2010/main" val="21106012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how does learning propagate in the terrarium model?</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81</a:t>
            </a:fld>
            <a:endParaRPr lang="nb-NO"/>
          </a:p>
        </p:txBody>
      </p:sp>
    </p:spTree>
    <p:extLst>
      <p:ext uri="{BB962C8B-B14F-4D97-AF65-F5344CB8AC3E}">
        <p14:creationId xmlns:p14="http://schemas.microsoft.com/office/powerpoint/2010/main" val="1457860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the short answer is it doesn’t, or it does so very poorly, ineffectively, and with delay. </a:t>
            </a:r>
          </a:p>
          <a:p>
            <a:endParaRPr lang="en-US" noProof="0" dirty="0"/>
          </a:p>
          <a:p>
            <a:r>
              <a:rPr lang="en-US" noProof="0" dirty="0"/>
              <a:t>We already discussed how the terrarium model hinders both. This is very bad for learning.</a:t>
            </a:r>
          </a:p>
          <a:p>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82</a:t>
            </a:fld>
            <a:endParaRPr lang="nb-NO"/>
          </a:p>
        </p:txBody>
      </p:sp>
    </p:spTree>
    <p:extLst>
      <p:ext uri="{BB962C8B-B14F-4D97-AF65-F5344CB8AC3E}">
        <p14:creationId xmlns:p14="http://schemas.microsoft.com/office/powerpoint/2010/main" val="23970451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what do we expect to learn about when we do software development? </a:t>
            </a:r>
          </a:p>
          <a:p>
            <a:endParaRPr lang="en-US" noProof="0" dirty="0"/>
          </a:p>
          <a:p>
            <a:r>
              <a:rPr lang="en-US" noProof="0" dirty="0"/>
              <a:t>We can learn effectively inside the terrarium. That means that we can learn things about implementations and technical details, and that learning doesn’t need to propagate beyond the terrarium. That’s fine.</a:t>
            </a:r>
          </a:p>
          <a:p>
            <a:endParaRPr lang="en-US" noProof="0" dirty="0"/>
          </a:p>
          <a:p>
            <a:r>
              <a:rPr lang="en-US" noProof="0" dirty="0"/>
              <a:t>But if we learn something important about the domain, the terrarium wall is going to be a problem. That learning should potentially influence future business decisions</a:t>
            </a:r>
            <a:r>
              <a:rPr lang="en-US" noProof="0"/>
              <a:t>. </a:t>
            </a:r>
            <a:endParaRPr lang="en-US"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83</a:t>
            </a:fld>
            <a:endParaRPr lang="nb-NO"/>
          </a:p>
        </p:txBody>
      </p:sp>
    </p:spTree>
    <p:extLst>
      <p:ext uri="{BB962C8B-B14F-4D97-AF65-F5344CB8AC3E}">
        <p14:creationId xmlns:p14="http://schemas.microsoft.com/office/powerpoint/2010/main" val="25639021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about continuous improvement?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84</a:t>
            </a:fld>
            <a:endParaRPr lang="nb-NO"/>
          </a:p>
        </p:txBody>
      </p:sp>
    </p:spTree>
    <p:extLst>
      <p:ext uri="{BB962C8B-B14F-4D97-AF65-F5344CB8AC3E}">
        <p14:creationId xmlns:p14="http://schemas.microsoft.com/office/powerpoint/2010/main" val="22958916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can be improved from within the terrarium? It’s pretty obvious that people inside the terrarium are best equipped to say something about what should be improved, because it’s their lived experience.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85</a:t>
            </a:fld>
            <a:endParaRPr lang="nb-NO"/>
          </a:p>
        </p:txBody>
      </p:sp>
    </p:spTree>
    <p:extLst>
      <p:ext uri="{BB962C8B-B14F-4D97-AF65-F5344CB8AC3E}">
        <p14:creationId xmlns:p14="http://schemas.microsoft.com/office/powerpoint/2010/main" val="39286018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It’s tempting to answer “only things inside the terrarium”, but that’s not exactly true. There are many things about the conditions in a terrarium that’s not controllable by the creates inside the terrarium. A silk worm cannot adjust the temperature in the terrarium, or the amount of resources.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86</a:t>
            </a:fld>
            <a:endParaRPr lang="nb-NO"/>
          </a:p>
        </p:txBody>
      </p:sp>
    </p:spTree>
    <p:extLst>
      <p:ext uri="{BB962C8B-B14F-4D97-AF65-F5344CB8AC3E}">
        <p14:creationId xmlns:p14="http://schemas.microsoft.com/office/powerpoint/2010/main" val="1133534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In a sense, it’s a little bit like this, only worse. This is from a Norwegian TV show called </a:t>
            </a:r>
            <a:r>
              <a:rPr lang="en-US" noProof="0" dirty="0" err="1"/>
              <a:t>Kongen</a:t>
            </a:r>
            <a:r>
              <a:rPr lang="en-US" noProof="0" dirty="0"/>
              <a:t> </a:t>
            </a:r>
            <a:r>
              <a:rPr lang="en-US" noProof="0" dirty="0" err="1"/>
              <a:t>Befaler</a:t>
            </a:r>
            <a:r>
              <a:rPr lang="en-US" noProof="0" dirty="0"/>
              <a:t>, which is the Norwegian phrase for Simon Says. In the show, people compete in completing various ridiculous or impossible tasks. In this particular case, the task is to make a waffle. The constraint that makes the task non-trivial is that you can’t come close enough to the waffle iron to operate it. There’s a circle with a radius of a couple of meters and the contestants are not allowed to step inside that circle. This contestant is applying butter to the waffle iron by means of a long pole. It’s fairly cumbersome. </a:t>
            </a:r>
          </a:p>
          <a:p>
            <a:endParaRPr lang="en-US" noProof="0" dirty="0"/>
          </a:p>
          <a:p>
            <a:r>
              <a:rPr lang="en-US" noProof="0" dirty="0"/>
              <a:t>Trying to affect things that are controlled outside the terrarium is like this but much worse because you can’t even see them. You don’t know what they look like or where they are. You don’t know how they’re operated. You can’t even be completely sure they exist. Remember that they exist on another plane.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87</a:t>
            </a:fld>
            <a:endParaRPr lang="nb-NO"/>
          </a:p>
        </p:txBody>
      </p:sp>
    </p:spTree>
    <p:extLst>
      <p:ext uri="{BB962C8B-B14F-4D97-AF65-F5344CB8AC3E}">
        <p14:creationId xmlns:p14="http://schemas.microsoft.com/office/powerpoint/2010/main" val="23535023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So for things controlled outside the terrarium, teams must rely on prayer.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88</a:t>
            </a:fld>
            <a:endParaRPr lang="nb-NO"/>
          </a:p>
        </p:txBody>
      </p:sp>
    </p:spTree>
    <p:extLst>
      <p:ext uri="{BB962C8B-B14F-4D97-AF65-F5344CB8AC3E}">
        <p14:creationId xmlns:p14="http://schemas.microsoft.com/office/powerpoint/2010/main" val="1318289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And again, response to prayer can be erratic. A consequence might be that you give up on praying.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89</a:t>
            </a:fld>
            <a:endParaRPr lang="nb-NO"/>
          </a:p>
        </p:txBody>
      </p:sp>
    </p:spTree>
    <p:extLst>
      <p:ext uri="{BB962C8B-B14F-4D97-AF65-F5344CB8AC3E}">
        <p14:creationId xmlns:p14="http://schemas.microsoft.com/office/powerpoint/2010/main" val="3348027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I have a couple of questions that I’d like you to ponder and make up your own mind about. The first is this. Is the terrarium an apt metaphor for software development today? Are we busy little silkworms in a glass box?</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a:t>
            </a:fld>
            <a:endParaRPr lang="nb-NO"/>
          </a:p>
        </p:txBody>
      </p:sp>
    </p:spTree>
    <p:extLst>
      <p:ext uri="{BB962C8B-B14F-4D97-AF65-F5344CB8AC3E}">
        <p14:creationId xmlns:p14="http://schemas.microsoft.com/office/powerpoint/2010/main" val="4981216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90</a:t>
            </a:fld>
            <a:endParaRPr lang="nb-NO"/>
          </a:p>
        </p:txBody>
      </p:sp>
    </p:spTree>
    <p:extLst>
      <p:ext uri="{BB962C8B-B14F-4D97-AF65-F5344CB8AC3E}">
        <p14:creationId xmlns:p14="http://schemas.microsoft.com/office/powerpoint/2010/main" val="20372977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91</a:t>
            </a:fld>
            <a:endParaRPr lang="nb-NO"/>
          </a:p>
        </p:txBody>
      </p:sp>
    </p:spTree>
    <p:extLst>
      <p:ext uri="{BB962C8B-B14F-4D97-AF65-F5344CB8AC3E}">
        <p14:creationId xmlns:p14="http://schemas.microsoft.com/office/powerpoint/2010/main" val="19666121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about change? When I say change, I mean the changes that we apply in response to learning.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92</a:t>
            </a:fld>
            <a:endParaRPr lang="nb-NO"/>
          </a:p>
        </p:txBody>
      </p:sp>
    </p:spTree>
    <p:extLst>
      <p:ext uri="{BB962C8B-B14F-4D97-AF65-F5344CB8AC3E}">
        <p14:creationId xmlns:p14="http://schemas.microsoft.com/office/powerpoint/2010/main" val="12236548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What can change in such an arrangement? What can be adapted to new circumstances?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93</a:t>
            </a:fld>
            <a:endParaRPr lang="nb-NO"/>
          </a:p>
        </p:txBody>
      </p:sp>
    </p:spTree>
    <p:extLst>
      <p:ext uri="{BB962C8B-B14F-4D97-AF65-F5344CB8AC3E}">
        <p14:creationId xmlns:p14="http://schemas.microsoft.com/office/powerpoint/2010/main" val="4492366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Well I don’t know. How Agile can you be in a box? (Look, we scaled Agile.)</a:t>
            </a:r>
          </a:p>
          <a:p>
            <a:endParaRPr lang="en-US" noProof="0" dirty="0"/>
          </a:p>
          <a:p>
            <a:r>
              <a:rPr lang="en-US" noProof="0" dirty="0"/>
              <a:t>Things inside the box can change, if you can get your hands on the right levers. What about the boxes themselves?</a:t>
            </a:r>
          </a:p>
          <a:p>
            <a:endParaRPr lang="en-US" noProof="0" dirty="0"/>
          </a:p>
          <a:p>
            <a:r>
              <a:rPr lang="en-US" noProof="0" dirty="0"/>
              <a:t>What if you have multiple boxes?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94</a:t>
            </a:fld>
            <a:endParaRPr lang="nb-NO"/>
          </a:p>
        </p:txBody>
      </p:sp>
    </p:spTree>
    <p:extLst>
      <p:ext uri="{BB962C8B-B14F-4D97-AF65-F5344CB8AC3E}">
        <p14:creationId xmlns:p14="http://schemas.microsoft.com/office/powerpoint/2010/main" val="36942471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This here is the mental image I have of an Agile team inside its box. If the boxes themselves are rigid, change is going to be limited. So how Agile is your organization going to be?</a:t>
            </a:r>
          </a:p>
          <a:p>
            <a:endParaRPr lang="en-US" noProof="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95</a:t>
            </a:fld>
            <a:endParaRPr lang="en-US"/>
          </a:p>
        </p:txBody>
      </p:sp>
    </p:spTree>
    <p:extLst>
      <p:ext uri="{BB962C8B-B14F-4D97-AF65-F5344CB8AC3E}">
        <p14:creationId xmlns:p14="http://schemas.microsoft.com/office/powerpoint/2010/main" val="8458455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This brings us back to this question.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96</a:t>
            </a:fld>
            <a:endParaRPr lang="nb-NO"/>
          </a:p>
        </p:txBody>
      </p:sp>
    </p:spTree>
    <p:extLst>
      <p:ext uri="{BB962C8B-B14F-4D97-AF65-F5344CB8AC3E}">
        <p14:creationId xmlns:p14="http://schemas.microsoft.com/office/powerpoint/2010/main" val="35224290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I think it’s reasonable to say that the terrarium model, whether we like it or not, is fundamentally incompatible with some Agile ideals.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97</a:t>
            </a:fld>
            <a:endParaRPr lang="nb-NO"/>
          </a:p>
        </p:txBody>
      </p:sp>
    </p:spTree>
    <p:extLst>
      <p:ext uri="{BB962C8B-B14F-4D97-AF65-F5344CB8AC3E}">
        <p14:creationId xmlns:p14="http://schemas.microsoft.com/office/powerpoint/2010/main" val="31600947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Which places us at a crossroads I think. We have a bit of a Matrix moment here. What do we want to do?</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98</a:t>
            </a:fld>
            <a:endParaRPr lang="nb-NO"/>
          </a:p>
        </p:txBody>
      </p:sp>
    </p:spTree>
    <p:extLst>
      <p:ext uri="{BB962C8B-B14F-4D97-AF65-F5344CB8AC3E}">
        <p14:creationId xmlns:p14="http://schemas.microsoft.com/office/powerpoint/2010/main" val="11852360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noProof="0" dirty="0"/>
              <a:t>How should we deal with the gap between narrative and reality?</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99</a:t>
            </a:fld>
            <a:endParaRPr lang="nb-NO"/>
          </a:p>
        </p:txBody>
      </p:sp>
    </p:spTree>
    <p:extLst>
      <p:ext uri="{BB962C8B-B14F-4D97-AF65-F5344CB8AC3E}">
        <p14:creationId xmlns:p14="http://schemas.microsoft.com/office/powerpoint/2010/main" val="893508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3/15/24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3/15/24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3/15/24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3/15/24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BEYOND THE TERRARIUM?</a:t>
            </a:r>
            <a:endParaRPr lang="nb-NO" sz="6000" dirty="0">
              <a:solidFill>
                <a:srgbClr val="FFFF00"/>
              </a:solidFill>
              <a:latin typeface="Bebas Neue" panose="020B0606020202050201" pitchFamily="34" charset="0"/>
              <a:cs typeface="Montserrat SemiBold"/>
            </a:endParaRPr>
          </a:p>
        </p:txBody>
      </p:sp>
      <p:sp>
        <p:nvSpPr>
          <p:cNvPr id="3" name="Content Placeholder 2"/>
          <p:cNvSpPr txBox="1">
            <a:spLocks/>
          </p:cNvSpPr>
          <p:nvPr/>
        </p:nvSpPr>
        <p:spPr>
          <a:xfrm>
            <a:off x="1521264" y="4874984"/>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FFFF00"/>
                </a:solidFill>
                <a:latin typeface="Bebas Neue"/>
                <a:cs typeface="Bebas Neue"/>
              </a:rPr>
              <a:t>EINAR W. HØST</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pic>
        <p:nvPicPr>
          <p:cNvPr id="5" name="Picture 4" descr="A glass jar with plants and rocks inside&#10;&#10;Description automatically generated">
            <a:extLst>
              <a:ext uri="{FF2B5EF4-FFF2-40B4-BE49-F238E27FC236}">
                <a16:creationId xmlns:a16="http://schemas.microsoft.com/office/drawing/2014/main" id="{2597EEDE-823B-D5D1-B71D-AE8D60CCAD59}"/>
              </a:ext>
            </a:extLst>
          </p:cNvPr>
          <p:cNvPicPr>
            <a:picLocks noChangeAspect="1"/>
          </p:cNvPicPr>
          <p:nvPr/>
        </p:nvPicPr>
        <p:blipFill>
          <a:blip r:embed="rId3"/>
          <a:stretch>
            <a:fillRect/>
          </a:stretch>
        </p:blipFill>
        <p:spPr>
          <a:xfrm>
            <a:off x="685800" y="216155"/>
            <a:ext cx="7772400" cy="6140195"/>
          </a:xfrm>
          <a:prstGeom prst="rect">
            <a:avLst/>
          </a:prstGeom>
        </p:spPr>
      </p:pic>
      <p:sp>
        <p:nvSpPr>
          <p:cNvPr id="2" name="Content Placeholder 2">
            <a:extLst>
              <a:ext uri="{FF2B5EF4-FFF2-40B4-BE49-F238E27FC236}">
                <a16:creationId xmlns:a16="http://schemas.microsoft.com/office/drawing/2014/main" id="{1D851439-22EA-5A73-1A53-39E2C1FAAC19}"/>
              </a:ext>
            </a:extLst>
          </p:cNvPr>
          <p:cNvSpPr>
            <a:spLocks noGrp="1"/>
          </p:cNvSpPr>
          <p:nvPr>
            <p:ph idx="1"/>
          </p:nvPr>
        </p:nvSpPr>
        <p:spPr>
          <a:xfrm>
            <a:off x="0" y="2487599"/>
            <a:ext cx="9144000" cy="1811445"/>
          </a:xfrm>
          <a:solidFill>
            <a:schemeClr val="tx1">
              <a:alpha val="55000"/>
            </a:schemeClr>
          </a:solidFill>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IS THE TERRARIUM</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AS GOOD AS IT GETS?</a:t>
            </a:r>
          </a:p>
        </p:txBody>
      </p:sp>
    </p:spTree>
    <p:extLst>
      <p:ext uri="{BB962C8B-B14F-4D97-AF65-F5344CB8AC3E}">
        <p14:creationId xmlns:p14="http://schemas.microsoft.com/office/powerpoint/2010/main" val="35334813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FIX REALITY</a:t>
            </a:r>
          </a:p>
        </p:txBody>
      </p:sp>
    </p:spTree>
    <p:extLst>
      <p:ext uri="{BB962C8B-B14F-4D97-AF65-F5344CB8AC3E}">
        <p14:creationId xmlns:p14="http://schemas.microsoft.com/office/powerpoint/2010/main" val="20331015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DOWNSCALE THE NARRATIVE</a:t>
            </a:r>
          </a:p>
        </p:txBody>
      </p:sp>
    </p:spTree>
    <p:extLst>
      <p:ext uri="{BB962C8B-B14F-4D97-AF65-F5344CB8AC3E}">
        <p14:creationId xmlns:p14="http://schemas.microsoft.com/office/powerpoint/2010/main" val="7608988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DO NOTHING</a:t>
            </a:r>
          </a:p>
        </p:txBody>
      </p:sp>
    </p:spTree>
    <p:extLst>
      <p:ext uri="{BB962C8B-B14F-4D97-AF65-F5344CB8AC3E}">
        <p14:creationId xmlns:p14="http://schemas.microsoft.com/office/powerpoint/2010/main" val="26329211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BEYOND THE TERRARIUM</a:t>
            </a:r>
          </a:p>
        </p:txBody>
      </p:sp>
    </p:spTree>
    <p:extLst>
      <p:ext uri="{BB962C8B-B14F-4D97-AF65-F5344CB8AC3E}">
        <p14:creationId xmlns:p14="http://schemas.microsoft.com/office/powerpoint/2010/main" val="4077082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HOSTILE ENVIRONMENT</a:t>
            </a:r>
          </a:p>
        </p:txBody>
      </p:sp>
    </p:spTree>
    <p:extLst>
      <p:ext uri="{BB962C8B-B14F-4D97-AF65-F5344CB8AC3E}">
        <p14:creationId xmlns:p14="http://schemas.microsoft.com/office/powerpoint/2010/main" val="518609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GROW MORE RESILIENT</a:t>
            </a:r>
          </a:p>
        </p:txBody>
      </p:sp>
    </p:spTree>
    <p:extLst>
      <p:ext uri="{BB962C8B-B14F-4D97-AF65-F5344CB8AC3E}">
        <p14:creationId xmlns:p14="http://schemas.microsoft.com/office/powerpoint/2010/main" val="4503124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IMPROVE THE ENVIRONMENT</a:t>
            </a:r>
          </a:p>
        </p:txBody>
      </p:sp>
    </p:spTree>
    <p:extLst>
      <p:ext uri="{BB962C8B-B14F-4D97-AF65-F5344CB8AC3E}">
        <p14:creationId xmlns:p14="http://schemas.microsoft.com/office/powerpoint/2010/main" val="15011426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DIE</a:t>
            </a:r>
          </a:p>
        </p:txBody>
      </p:sp>
    </p:spTree>
    <p:extLst>
      <p:ext uri="{BB962C8B-B14F-4D97-AF65-F5344CB8AC3E}">
        <p14:creationId xmlns:p14="http://schemas.microsoft.com/office/powerpoint/2010/main" val="457888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BREAK AND HOPE?</a:t>
            </a:r>
          </a:p>
        </p:txBody>
      </p:sp>
    </p:spTree>
    <p:extLst>
      <p:ext uri="{BB962C8B-B14F-4D97-AF65-F5344CB8AC3E}">
        <p14:creationId xmlns:p14="http://schemas.microsoft.com/office/powerpoint/2010/main" val="1698642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WAIT AND BREAK?</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15368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AGENDA</a:t>
            </a:r>
          </a:p>
        </p:txBody>
      </p:sp>
    </p:spTree>
    <p:extLst>
      <p:ext uri="{BB962C8B-B14F-4D97-AF65-F5344CB8AC3E}">
        <p14:creationId xmlns:p14="http://schemas.microsoft.com/office/powerpoint/2010/main" val="16354701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THE BLACK HOLE APPROACH</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7435010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376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ASSIMILATE EVERYTHING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THE TEAM NEEDS</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TO BE SELF-SUFFICIENT</a:t>
            </a:r>
          </a:p>
        </p:txBody>
      </p:sp>
    </p:spTree>
    <p:extLst>
      <p:ext uri="{BB962C8B-B14F-4D97-AF65-F5344CB8AC3E}">
        <p14:creationId xmlns:p14="http://schemas.microsoft.com/office/powerpoint/2010/main" val="24464014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TURN TERRARIUMS</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INTO ORGANIZATIONS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92845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a:solidFill>
                  <a:schemeClr val="bg1"/>
                </a:solidFill>
                <a:latin typeface="Bebas Neue" panose="020B0606020202050201" pitchFamily="34" charset="0"/>
                <a:cs typeface="Montserrat SemiBold"/>
              </a:rPr>
              <a:t>LARGER ORGANIZATION AS ALLIANCE</a:t>
            </a:r>
            <a:br>
              <a:rPr lang="nb-NO" sz="6000">
                <a:solidFill>
                  <a:schemeClr val="bg1"/>
                </a:solidFill>
                <a:latin typeface="Bebas Neue" panose="020B0606020202050201" pitchFamily="34" charset="0"/>
                <a:cs typeface="Montserrat SemiBold"/>
              </a:rPr>
            </a:br>
            <a:r>
              <a:rPr lang="nb-NO" sz="6000">
                <a:solidFill>
                  <a:schemeClr val="bg1"/>
                </a:solidFill>
                <a:latin typeface="Bebas Neue" panose="020B0606020202050201" pitchFamily="34" charset="0"/>
                <a:cs typeface="Montserrat SemiBold"/>
              </a:rPr>
              <a:t>OF SMALLER ORGANIZATIONS</a:t>
            </a:r>
            <a:endParaRPr lang="nb-NO" sz="600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227005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MOVE </a:t>
            </a:r>
            <a:r>
              <a:rPr lang="nb-NO" sz="6000" dirty="0">
                <a:solidFill>
                  <a:srgbClr val="FFFF00"/>
                </a:solidFill>
                <a:latin typeface="Bebas Neue" panose="020B0606020202050201" pitchFamily="34" charset="0"/>
                <a:cs typeface="Montserrat SemiBold"/>
              </a:rPr>
              <a:t>NON-TECHIES</a:t>
            </a:r>
            <a:r>
              <a:rPr lang="nb-NO" sz="6000" dirty="0">
                <a:solidFill>
                  <a:schemeClr val="bg1"/>
                </a:solidFill>
                <a:latin typeface="Bebas Neue" panose="020B0606020202050201" pitchFamily="34" charset="0"/>
                <a:cs typeface="Montserrat SemiBold"/>
              </a:rPr>
              <a:t> INSIDE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7636078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MOVE </a:t>
            </a:r>
            <a:r>
              <a:rPr lang="nb-NO" sz="6000" dirty="0">
                <a:solidFill>
                  <a:srgbClr val="FFFF00"/>
                </a:solidFill>
                <a:latin typeface="Bebas Neue" panose="020B0606020202050201" pitchFamily="34" charset="0"/>
                <a:cs typeface="Montserrat SemiBold"/>
              </a:rPr>
              <a:t>DECISIONS</a:t>
            </a:r>
            <a:r>
              <a:rPr lang="nb-NO" sz="6000" dirty="0">
                <a:solidFill>
                  <a:schemeClr val="bg1"/>
                </a:solidFill>
                <a:latin typeface="Bebas Neue" panose="020B0606020202050201" pitchFamily="34" charset="0"/>
                <a:cs typeface="Montserrat SemiBold"/>
              </a:rPr>
              <a:t> INSIDE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32780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MOVE </a:t>
            </a:r>
            <a:r>
              <a:rPr lang="nb-NO" sz="6000" dirty="0">
                <a:solidFill>
                  <a:srgbClr val="FFFF00"/>
                </a:solidFill>
                <a:latin typeface="Bebas Neue" panose="020B0606020202050201" pitchFamily="34" charset="0"/>
                <a:cs typeface="Montserrat SemiBold"/>
              </a:rPr>
              <a:t>OWNERSHIP</a:t>
            </a:r>
            <a:r>
              <a:rPr lang="nb-NO" sz="6000" dirty="0">
                <a:solidFill>
                  <a:schemeClr val="bg1"/>
                </a:solidFill>
                <a:latin typeface="Bebas Neue" panose="020B0606020202050201" pitchFamily="34" charset="0"/>
                <a:cs typeface="Montserrat SemiBold"/>
              </a:rPr>
              <a:t> INSIDE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3460818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MOVE </a:t>
            </a:r>
            <a:r>
              <a:rPr lang="nb-NO" sz="6000" dirty="0">
                <a:solidFill>
                  <a:srgbClr val="FFFF00"/>
                </a:solidFill>
                <a:latin typeface="Bebas Neue" panose="020B0606020202050201" pitchFamily="34" charset="0"/>
                <a:cs typeface="Montserrat SemiBold"/>
              </a:rPr>
              <a:t>THE MONEY </a:t>
            </a:r>
            <a:r>
              <a:rPr lang="nb-NO" sz="6000" dirty="0">
                <a:solidFill>
                  <a:schemeClr val="bg1"/>
                </a:solidFill>
                <a:latin typeface="Bebas Neue" panose="020B0606020202050201" pitchFamily="34" charset="0"/>
                <a:cs typeface="Montserrat SemiBold"/>
              </a:rPr>
              <a:t>INSIDE </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481175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DIRECT COMMUNICATION</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WITH STAKEHOLDERS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34083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DIRECT COMMUNICATION</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WITH USERS / CUSTOMERS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085113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ORIGINS OF THE TERRARIUM</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8167564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WITHOUT DIRECT COMMUNICATION </a:t>
            </a:r>
            <a:r>
              <a:rPr lang="nb-NO" sz="6000" dirty="0">
                <a:solidFill>
                  <a:srgbClr val="FFFF00"/>
                </a:solidFill>
                <a:latin typeface="Bebas Neue" panose="020B0606020202050201" pitchFamily="34" charset="0"/>
                <a:cs typeface="Montserrat SemiBold"/>
              </a:rPr>
              <a:t>FEEDBACK IS A BLUFF</a:t>
            </a:r>
          </a:p>
        </p:txBody>
      </p:sp>
    </p:spTree>
    <p:extLst>
      <p:ext uri="{BB962C8B-B14F-4D97-AF65-F5344CB8AC3E}">
        <p14:creationId xmlns:p14="http://schemas.microsoft.com/office/powerpoint/2010/main" val="30059143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3083615"/>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CAN WE DO THIS?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027800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3083615"/>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DO WE WANT TO?</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5672869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3083615"/>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DO YOU?</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8564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RELATIONSHIP WITH AGILE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5994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PROS &amp; CONS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729392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GOING BEYOND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9813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HOW DID WE GET HERE?</a:t>
            </a:r>
          </a:p>
        </p:txBody>
      </p:sp>
    </p:spTree>
    <p:extLst>
      <p:ext uri="{BB962C8B-B14F-4D97-AF65-F5344CB8AC3E}">
        <p14:creationId xmlns:p14="http://schemas.microsoft.com/office/powerpoint/2010/main" val="17012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HISTORY TIME!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12370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131842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30000" dirty="0">
                <a:solidFill>
                  <a:schemeClr val="bg1"/>
                </a:solidFill>
                <a:latin typeface="Bebas Neue" panose="020B0606020202050201" pitchFamily="34" charset="0"/>
                <a:cs typeface="Montserrat SemiBold"/>
              </a:rPr>
              <a:t>1990+</a:t>
            </a:r>
            <a:endParaRPr lang="nb-NO" sz="30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87164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flag surrounded by a crowd of people&#10;&#10;Description automatically generated">
            <a:extLst>
              <a:ext uri="{FF2B5EF4-FFF2-40B4-BE49-F238E27FC236}">
                <a16:creationId xmlns:a16="http://schemas.microsoft.com/office/drawing/2014/main" id="{8334F361-690B-BA9E-2D7F-B5DF513AC3FE}"/>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THE AGILE REVOLUTION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55516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HOW WE DO SOFTWARE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88938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986040"/>
            <a:ext cx="9144000" cy="617746"/>
          </a:xfrm>
        </p:spPr>
        <p:txBody>
          <a:bodyPr>
            <a:noAutofit/>
          </a:bodyPr>
          <a:lstStyle/>
          <a:p>
            <a:pPr marL="0" indent="0" algn="ctr">
              <a:buNone/>
            </a:pPr>
            <a:r>
              <a:rPr lang="en-GB" sz="4000">
                <a:solidFill>
                  <a:srgbClr val="FFFF00"/>
                </a:solidFill>
                <a:latin typeface="Bebas Neue" panose="020B0606020202050201" pitchFamily="34" charset="77"/>
              </a:rPr>
              <a:t>Individuals and interactions </a:t>
            </a:r>
            <a:br>
              <a:rPr lang="en-GB" sz="4000">
                <a:solidFill>
                  <a:srgbClr val="FFFF00"/>
                </a:solidFill>
                <a:latin typeface="Bebas Neue" panose="020B0606020202050201" pitchFamily="34" charset="77"/>
              </a:rPr>
            </a:br>
            <a:r>
              <a:rPr lang="en-GB" sz="4000">
                <a:solidFill>
                  <a:schemeClr val="bg1"/>
                </a:solidFill>
                <a:latin typeface="Bebas Neue" panose="020B0606020202050201" pitchFamily="34" charset="77"/>
              </a:rPr>
              <a:t>over processes and tools</a:t>
            </a:r>
            <a:br>
              <a:rPr lang="en-GB" sz="4000">
                <a:solidFill>
                  <a:srgbClr val="FFFF00"/>
                </a:solidFill>
                <a:latin typeface="Bebas Neue" panose="020B0606020202050201" pitchFamily="34" charset="77"/>
              </a:rPr>
            </a:br>
            <a:r>
              <a:rPr lang="en-GB" sz="4000">
                <a:solidFill>
                  <a:srgbClr val="FFFF00"/>
                </a:solidFill>
                <a:latin typeface="Bebas Neue" panose="020B0606020202050201" pitchFamily="34" charset="77"/>
              </a:rPr>
              <a:t>Working software </a:t>
            </a:r>
            <a:br>
              <a:rPr lang="en-GB" sz="4000">
                <a:solidFill>
                  <a:srgbClr val="FFFF00"/>
                </a:solidFill>
                <a:latin typeface="Bebas Neue" panose="020B0606020202050201" pitchFamily="34" charset="77"/>
              </a:rPr>
            </a:br>
            <a:r>
              <a:rPr lang="en-GB" sz="4000">
                <a:solidFill>
                  <a:schemeClr val="bg1"/>
                </a:solidFill>
                <a:latin typeface="Bebas Neue" panose="020B0606020202050201" pitchFamily="34" charset="77"/>
              </a:rPr>
              <a:t>over comprehensive documentation</a:t>
            </a:r>
            <a:br>
              <a:rPr lang="en-GB" sz="4000">
                <a:solidFill>
                  <a:srgbClr val="FFFF00"/>
                </a:solidFill>
                <a:latin typeface="Bebas Neue" panose="020B0606020202050201" pitchFamily="34" charset="77"/>
              </a:rPr>
            </a:br>
            <a:r>
              <a:rPr lang="en-GB" sz="4000">
                <a:solidFill>
                  <a:srgbClr val="FFFF00"/>
                </a:solidFill>
                <a:latin typeface="Bebas Neue" panose="020B0606020202050201" pitchFamily="34" charset="77"/>
              </a:rPr>
              <a:t>Customer collaboration </a:t>
            </a:r>
            <a:br>
              <a:rPr lang="en-GB" sz="4000">
                <a:solidFill>
                  <a:srgbClr val="FFFF00"/>
                </a:solidFill>
                <a:latin typeface="Bebas Neue" panose="020B0606020202050201" pitchFamily="34" charset="77"/>
              </a:rPr>
            </a:br>
            <a:r>
              <a:rPr lang="en-GB" sz="4000">
                <a:solidFill>
                  <a:schemeClr val="bg1"/>
                </a:solidFill>
                <a:latin typeface="Bebas Neue" panose="020B0606020202050201" pitchFamily="34" charset="77"/>
              </a:rPr>
              <a:t>over contract negotiation</a:t>
            </a:r>
            <a:br>
              <a:rPr lang="en-GB" sz="4000">
                <a:solidFill>
                  <a:srgbClr val="FFFF00"/>
                </a:solidFill>
                <a:latin typeface="Bebas Neue" panose="020B0606020202050201" pitchFamily="34" charset="77"/>
              </a:rPr>
            </a:br>
            <a:r>
              <a:rPr lang="en-GB" sz="4000">
                <a:solidFill>
                  <a:srgbClr val="FFFF00"/>
                </a:solidFill>
                <a:latin typeface="Bebas Neue" panose="020B0606020202050201" pitchFamily="34" charset="77"/>
              </a:rPr>
              <a:t>Responding to change </a:t>
            </a:r>
            <a:br>
              <a:rPr lang="en-GB" sz="4000">
                <a:solidFill>
                  <a:srgbClr val="FFFF00"/>
                </a:solidFill>
                <a:latin typeface="Bebas Neue" panose="020B0606020202050201" pitchFamily="34" charset="77"/>
              </a:rPr>
            </a:br>
            <a:r>
              <a:rPr lang="en-GB" sz="4000">
                <a:solidFill>
                  <a:schemeClr val="bg1"/>
                </a:solidFill>
                <a:latin typeface="Bebas Neue" panose="020B0606020202050201" pitchFamily="34" charset="77"/>
              </a:rPr>
              <a:t>over following a plan</a:t>
            </a:r>
            <a:endParaRPr lang="nb-NO" sz="6000">
              <a:solidFill>
                <a:schemeClr val="bg1"/>
              </a:solidFill>
              <a:latin typeface="Bebas Neue" panose="020B0606020202050201" pitchFamily="34" charset="77"/>
              <a:cs typeface="Montserrat SemiBold"/>
            </a:endParaRPr>
          </a:p>
        </p:txBody>
      </p:sp>
    </p:spTree>
    <p:extLst>
      <p:ext uri="{BB962C8B-B14F-4D97-AF65-F5344CB8AC3E}">
        <p14:creationId xmlns:p14="http://schemas.microsoft.com/office/powerpoint/2010/main" val="2668135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12 </a:t>
            </a:r>
            <a:r>
              <a:rPr lang="nb-NO" sz="6000" dirty="0" err="1">
                <a:solidFill>
                  <a:srgbClr val="FFFF00"/>
                </a:solidFill>
                <a:latin typeface="Bebas Neue" panose="020B0606020202050201" pitchFamily="34" charset="0"/>
                <a:cs typeface="Montserrat SemiBold"/>
              </a:rPr>
              <a:t>principles</a:t>
            </a:r>
            <a:r>
              <a:rPr lang="nb-NO" sz="6000" dirty="0">
                <a:solidFill>
                  <a:srgbClr val="FFFF00"/>
                </a:solidFill>
                <a:latin typeface="Bebas Neue" panose="020B0606020202050201" pitchFamily="34" charset="0"/>
                <a:cs typeface="Montserrat SemiBold"/>
              </a:rPr>
              <a:t> </a:t>
            </a:r>
            <a:r>
              <a:rPr lang="nb-NO" sz="6000" dirty="0" err="1">
                <a:solidFill>
                  <a:srgbClr val="FFFF00"/>
                </a:solidFill>
                <a:latin typeface="Bebas Neue" panose="020B0606020202050201" pitchFamily="34" charset="0"/>
                <a:cs typeface="Montserrat SemiBold"/>
              </a:rPr>
              <a:t>of</a:t>
            </a:r>
            <a:r>
              <a:rPr lang="nb-NO" sz="6000" dirty="0">
                <a:solidFill>
                  <a:srgbClr val="FFFF00"/>
                </a:solidFill>
                <a:latin typeface="Bebas Neue" panose="020B0606020202050201" pitchFamily="34" charset="0"/>
                <a:cs typeface="Montserrat SemiBold"/>
              </a:rPr>
              <a:t> agile software</a:t>
            </a:r>
          </a:p>
        </p:txBody>
      </p:sp>
    </p:spTree>
    <p:extLst>
      <p:ext uri="{BB962C8B-B14F-4D97-AF65-F5344CB8AC3E}">
        <p14:creationId xmlns:p14="http://schemas.microsoft.com/office/powerpoint/2010/main" val="2376803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03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6000" dirty="0">
                <a:solidFill>
                  <a:schemeClr val="bg1"/>
                </a:solidFill>
                <a:latin typeface="Bebas Neue" panose="020B0606020202050201" pitchFamily="34" charset="77"/>
              </a:rPr>
              <a:t>Business people and developers must work together daily </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throughout the project</a:t>
            </a:r>
            <a:endParaRPr lang="nb-NO" sz="6000" dirty="0">
              <a:solidFill>
                <a:schemeClr val="bg1"/>
              </a:solidFill>
              <a:latin typeface="Bebas Neue" panose="020B0606020202050201" pitchFamily="34" charset="77"/>
              <a:cs typeface="Montserrat SemiBold"/>
            </a:endParaRPr>
          </a:p>
        </p:txBody>
      </p:sp>
    </p:spTree>
    <p:extLst>
      <p:ext uri="{BB962C8B-B14F-4D97-AF65-F5344CB8AC3E}">
        <p14:creationId xmlns:p14="http://schemas.microsoft.com/office/powerpoint/2010/main" val="348658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157773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6000" dirty="0">
                <a:solidFill>
                  <a:schemeClr val="bg1"/>
                </a:solidFill>
                <a:latin typeface="Bebas Neue" panose="020B0606020202050201" pitchFamily="34" charset="77"/>
              </a:rPr>
              <a:t>The most efficient and effective method of conveying information to and within a development </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team is face-to-face conversation</a:t>
            </a:r>
            <a:endParaRPr lang="nb-NO" sz="6000" dirty="0">
              <a:solidFill>
                <a:schemeClr val="bg1"/>
              </a:solidFill>
              <a:latin typeface="Bebas Neue" panose="020B0606020202050201" pitchFamily="34" charset="77"/>
              <a:cs typeface="Montserrat SemiBold"/>
            </a:endParaRPr>
          </a:p>
        </p:txBody>
      </p:sp>
    </p:spTree>
    <p:extLst>
      <p:ext uri="{BB962C8B-B14F-4D97-AF65-F5344CB8AC3E}">
        <p14:creationId xmlns:p14="http://schemas.microsoft.com/office/powerpoint/2010/main" val="2961997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111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6000" dirty="0">
                <a:solidFill>
                  <a:schemeClr val="bg1"/>
                </a:solidFill>
                <a:latin typeface="Bebas Neue" panose="020B0606020202050201" pitchFamily="34" charset="77"/>
              </a:rPr>
              <a:t>At regular intervals </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the team reflects on how </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to become more effective</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 then tunes and adjusts </a:t>
            </a:r>
            <a:br>
              <a:rPr lang="en-GB" sz="6000" dirty="0">
                <a:solidFill>
                  <a:schemeClr val="bg1"/>
                </a:solidFill>
                <a:latin typeface="Bebas Neue" panose="020B0606020202050201" pitchFamily="34" charset="77"/>
              </a:rPr>
            </a:br>
            <a:r>
              <a:rPr lang="en-GB" sz="6000" dirty="0">
                <a:solidFill>
                  <a:schemeClr val="bg1"/>
                </a:solidFill>
                <a:latin typeface="Bebas Neue" panose="020B0606020202050201" pitchFamily="34" charset="77"/>
              </a:rPr>
              <a:t>its </a:t>
            </a:r>
            <a:r>
              <a:rPr lang="en-GB" sz="6000" dirty="0" err="1">
                <a:solidFill>
                  <a:schemeClr val="bg1"/>
                </a:solidFill>
                <a:latin typeface="Bebas Neue" panose="020B0606020202050201" pitchFamily="34" charset="77"/>
              </a:rPr>
              <a:t>behavior</a:t>
            </a:r>
            <a:r>
              <a:rPr lang="en-GB" sz="6000" dirty="0">
                <a:solidFill>
                  <a:schemeClr val="bg1"/>
                </a:solidFill>
                <a:latin typeface="Bebas Neue" panose="020B0606020202050201" pitchFamily="34" charset="77"/>
              </a:rPr>
              <a:t> accordingly</a:t>
            </a:r>
            <a:endParaRPr lang="nb-NO" sz="6000" dirty="0">
              <a:solidFill>
                <a:schemeClr val="bg1"/>
              </a:solidFill>
              <a:latin typeface="Bebas Neue" panose="020B0606020202050201" pitchFamily="34" charset="77"/>
              <a:cs typeface="Montserrat SemiBold"/>
            </a:endParaRPr>
          </a:p>
        </p:txBody>
      </p:sp>
    </p:spTree>
    <p:extLst>
      <p:ext uri="{BB962C8B-B14F-4D97-AF65-F5344CB8AC3E}">
        <p14:creationId xmlns:p14="http://schemas.microsoft.com/office/powerpoint/2010/main" val="338474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Tree>
    <p:extLst>
      <p:ext uri="{BB962C8B-B14F-4D97-AF65-F5344CB8AC3E}">
        <p14:creationId xmlns:p14="http://schemas.microsoft.com/office/powerpoint/2010/main" val="2092673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dark room&#10;&#10;Description automatically generated with medium confidence">
            <a:extLst>
              <a:ext uri="{FF2B5EF4-FFF2-40B4-BE49-F238E27FC236}">
                <a16:creationId xmlns:a16="http://schemas.microsoft.com/office/drawing/2014/main" id="{92D4EB89-FEF7-2026-63A7-B8369E23ACC2}"/>
              </a:ext>
            </a:extLst>
          </p:cNvPr>
          <p:cNvPicPr>
            <a:picLocks noChangeAspect="1"/>
          </p:cNvPicPr>
          <p:nvPr/>
        </p:nvPicPr>
        <p:blipFill>
          <a:blip r:embed="rId3"/>
          <a:stretch>
            <a:fillRect/>
          </a:stretch>
        </p:blipFill>
        <p:spPr>
          <a:xfrm>
            <a:off x="1320800" y="0"/>
            <a:ext cx="6502400" cy="650240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SCRUM + JIRA</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807118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 PROCESS AND A TOOL?</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07909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en-GB" sz="6000" dirty="0">
                <a:solidFill>
                  <a:srgbClr val="FFFF00"/>
                </a:solidFill>
                <a:latin typeface="Bebas Neue" panose="020B0606020202050201" pitchFamily="34" charset="77"/>
              </a:rPr>
              <a:t>Individuals and interactions </a:t>
            </a:r>
            <a:br>
              <a:rPr lang="en-GB" sz="6000" dirty="0">
                <a:solidFill>
                  <a:srgbClr val="FFFF00"/>
                </a:solidFill>
                <a:latin typeface="Bebas Neue" panose="020B0606020202050201" pitchFamily="34" charset="77"/>
              </a:rPr>
            </a:br>
            <a:r>
              <a:rPr lang="en-GB" sz="6000" dirty="0">
                <a:solidFill>
                  <a:schemeClr val="bg1"/>
                </a:solidFill>
                <a:latin typeface="Bebas Neue" panose="020B0606020202050201" pitchFamily="34" charset="77"/>
              </a:rPr>
              <a:t>over processes and tools?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506728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SCRUM</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36052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NARRATIVE</a:t>
            </a:r>
            <a:r>
              <a:rPr lang="nb-NO" sz="6000" dirty="0">
                <a:solidFill>
                  <a:schemeClr val="bg1"/>
                </a:solidFill>
                <a:latin typeface="Bebas Neue" panose="020B0606020202050201" pitchFamily="34" charset="0"/>
                <a:cs typeface="Montserrat SemiBold"/>
              </a:rPr>
              <a:t> AND </a:t>
            </a:r>
            <a:r>
              <a:rPr lang="nb-NO" sz="6000" dirty="0">
                <a:solidFill>
                  <a:srgbClr val="FFFF00"/>
                </a:solidFill>
                <a:latin typeface="Bebas Neue" panose="020B0606020202050201" pitchFamily="34" charset="0"/>
                <a:cs typeface="Montserrat SemiBold"/>
              </a:rPr>
              <a:t>REALITY</a:t>
            </a:r>
          </a:p>
        </p:txBody>
      </p:sp>
    </p:spTree>
    <p:extLst>
      <p:ext uri="{BB962C8B-B14F-4D97-AF65-F5344CB8AC3E}">
        <p14:creationId xmlns:p14="http://schemas.microsoft.com/office/powerpoint/2010/main" val="632923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black screen&#10;&#10;Description automatically generated">
            <a:extLst>
              <a:ext uri="{FF2B5EF4-FFF2-40B4-BE49-F238E27FC236}">
                <a16:creationId xmlns:a16="http://schemas.microsoft.com/office/drawing/2014/main" id="{5461350C-210F-DCFA-295C-63A5D6E1E105}"/>
              </a:ext>
            </a:extLst>
          </p:cNvPr>
          <p:cNvPicPr>
            <a:picLocks noChangeAspect="1"/>
          </p:cNvPicPr>
          <p:nvPr/>
        </p:nvPicPr>
        <p:blipFill>
          <a:blip r:embed="rId3"/>
          <a:stretch>
            <a:fillRect/>
          </a:stretch>
        </p:blipFill>
        <p:spPr>
          <a:xfrm>
            <a:off x="762000" y="1028700"/>
            <a:ext cx="7620000" cy="4800600"/>
          </a:xfrm>
          <a:prstGeom prst="rect">
            <a:avLst/>
          </a:prstGeom>
          <a:ln w="12700">
            <a:solidFill>
              <a:schemeClr val="bg1"/>
            </a:solidFill>
          </a:ln>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Tree>
    <p:extLst>
      <p:ext uri="{BB962C8B-B14F-4D97-AF65-F5344CB8AC3E}">
        <p14:creationId xmlns:p14="http://schemas.microsoft.com/office/powerpoint/2010/main" val="345388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suit writing on a paper with a skull&#10;&#10;Description automatically generated">
            <a:extLst>
              <a:ext uri="{FF2B5EF4-FFF2-40B4-BE49-F238E27FC236}">
                <a16:creationId xmlns:a16="http://schemas.microsoft.com/office/drawing/2014/main" id="{94575AE5-881B-9521-09D3-DC8762202795}"/>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THE SCRUM PACT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7732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THIS IS </a:t>
            </a:r>
            <a:r>
              <a:rPr lang="nb-NO" sz="6000" dirty="0">
                <a:solidFill>
                  <a:srgbClr val="FFFF00"/>
                </a:solidFill>
                <a:latin typeface="Bebas Neue" panose="020B0606020202050201" pitchFamily="34" charset="0"/>
                <a:cs typeface="Montserrat SemiBold"/>
              </a:rPr>
              <a:t>THE TERRARIUM MODEL</a:t>
            </a:r>
          </a:p>
        </p:txBody>
      </p:sp>
    </p:spTree>
    <p:extLst>
      <p:ext uri="{BB962C8B-B14F-4D97-AF65-F5344CB8AC3E}">
        <p14:creationId xmlns:p14="http://schemas.microsoft.com/office/powerpoint/2010/main" val="1614296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3" name="Rectangle 2">
            <a:extLst>
              <a:ext uri="{FF2B5EF4-FFF2-40B4-BE49-F238E27FC236}">
                <a16:creationId xmlns:a16="http://schemas.microsoft.com/office/drawing/2014/main" id="{BE5E2CFA-D72D-7FB1-8EEC-EAEAEA5C70D9}"/>
              </a:ext>
            </a:extLst>
          </p:cNvPr>
          <p:cNvSpPr/>
          <p:nvPr/>
        </p:nvSpPr>
        <p:spPr>
          <a:xfrm>
            <a:off x="4572000" y="0"/>
            <a:ext cx="457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311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0304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WILL PRODUCE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SILK FOR PROTECTION</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BE5E2CFA-D72D-7FB1-8EEC-EAEAEA5C70D9}"/>
              </a:ext>
            </a:extLst>
          </p:cNvPr>
          <p:cNvSpPr/>
          <p:nvPr/>
        </p:nvSpPr>
        <p:spPr>
          <a:xfrm>
            <a:off x="4572000" y="0"/>
            <a:ext cx="457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18DDE8-C7D6-1C03-8540-82FF02690E7A}"/>
              </a:ext>
            </a:extLst>
          </p:cNvPr>
          <p:cNvSpPr txBox="1"/>
          <p:nvPr/>
        </p:nvSpPr>
        <p:spPr>
          <a:xfrm>
            <a:off x="1018800" y="2815200"/>
            <a:ext cx="1420816" cy="532800"/>
          </a:xfrm>
          <a:prstGeom prst="rect">
            <a:avLst/>
          </a:prstGeom>
          <a:solidFill>
            <a:schemeClr val="tx1">
              <a:alpha val="54967"/>
            </a:schemeClr>
          </a:solidFill>
        </p:spPr>
        <p:txBody>
          <a:bodyPr wrap="square" rtlCol="0">
            <a:spAutoFit/>
          </a:bodyPr>
          <a:lstStyle/>
          <a:p>
            <a:r>
              <a:rPr lang="en-US" sz="3200" dirty="0">
                <a:solidFill>
                  <a:schemeClr val="bg1"/>
                </a:solidFill>
                <a:latin typeface="Bebas Neue" panose="020B0606020202050201" pitchFamily="34" charset="77"/>
              </a:rPr>
              <a:t>FEATURES</a:t>
            </a:r>
          </a:p>
        </p:txBody>
      </p:sp>
      <p:cxnSp>
        <p:nvCxnSpPr>
          <p:cNvPr id="7" name="Straight Connector 6">
            <a:extLst>
              <a:ext uri="{FF2B5EF4-FFF2-40B4-BE49-F238E27FC236}">
                <a16:creationId xmlns:a16="http://schemas.microsoft.com/office/drawing/2014/main" id="{3934CD94-370A-06A5-0794-3899182A7FA8}"/>
              </a:ext>
            </a:extLst>
          </p:cNvPr>
          <p:cNvCxnSpPr>
            <a:cxnSpLocks/>
          </p:cNvCxnSpPr>
          <p:nvPr/>
        </p:nvCxnSpPr>
        <p:spPr>
          <a:xfrm>
            <a:off x="1214651" y="3380296"/>
            <a:ext cx="1126213" cy="0"/>
          </a:xfrm>
          <a:prstGeom prst="line">
            <a:avLst/>
          </a:prstGeom>
          <a:ln w="762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300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3" name="Rectangle 2">
            <a:extLst>
              <a:ext uri="{FF2B5EF4-FFF2-40B4-BE49-F238E27FC236}">
                <a16:creationId xmlns:a16="http://schemas.microsoft.com/office/drawing/2014/main" id="{BE5E2CFA-D72D-7FB1-8EEC-EAEAEA5C70D9}"/>
              </a:ext>
            </a:extLst>
          </p:cNvPr>
          <p:cNvSpPr/>
          <p:nvPr/>
        </p:nvSpPr>
        <p:spPr>
          <a:xfrm>
            <a:off x="4572000" y="0"/>
            <a:ext cx="457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8B30AB6-85B8-2C62-56DF-B26AAA6F09D0}"/>
              </a:ext>
            </a:extLst>
          </p:cNvPr>
          <p:cNvSpPr txBox="1">
            <a:spLocks/>
          </p:cNvSpPr>
          <p:nvPr/>
        </p:nvSpPr>
        <p:spPr>
          <a:xfrm>
            <a:off x="4572000" y="20304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WILL OFFER</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PROTECTION</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FOR SILK</a:t>
            </a:r>
          </a:p>
        </p:txBody>
      </p:sp>
      <p:cxnSp>
        <p:nvCxnSpPr>
          <p:cNvPr id="7" name="Straight Connector 6">
            <a:extLst>
              <a:ext uri="{FF2B5EF4-FFF2-40B4-BE49-F238E27FC236}">
                <a16:creationId xmlns:a16="http://schemas.microsoft.com/office/drawing/2014/main" id="{C0792A83-0CB7-776B-FD88-7A9BBA998A91}"/>
              </a:ext>
            </a:extLst>
          </p:cNvPr>
          <p:cNvCxnSpPr>
            <a:cxnSpLocks/>
          </p:cNvCxnSpPr>
          <p:nvPr/>
        </p:nvCxnSpPr>
        <p:spPr>
          <a:xfrm>
            <a:off x="6810779" y="4294696"/>
            <a:ext cx="1126213" cy="0"/>
          </a:xfrm>
          <a:prstGeom prst="line">
            <a:avLst/>
          </a:prstGeom>
          <a:ln w="762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8BBBF179-A76C-DB16-0AE0-DB1795027ED2}"/>
              </a:ext>
            </a:extLst>
          </p:cNvPr>
          <p:cNvSpPr txBox="1">
            <a:spLocks/>
          </p:cNvSpPr>
          <p:nvPr/>
        </p:nvSpPr>
        <p:spPr>
          <a:xfrm>
            <a:off x="0" y="20304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WILL PRODUCE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SILK FOR PROTECTION</a:t>
            </a:r>
            <a:endParaRPr lang="nb-NO" sz="6000" dirty="0">
              <a:solidFill>
                <a:srgbClr val="FFFF00"/>
              </a:solidFill>
              <a:latin typeface="Bebas Neue" panose="020B0606020202050201" pitchFamily="34" charset="0"/>
              <a:cs typeface="Montserrat SemiBold"/>
            </a:endParaRPr>
          </a:p>
        </p:txBody>
      </p:sp>
      <p:sp>
        <p:nvSpPr>
          <p:cNvPr id="9" name="TextBox 8">
            <a:extLst>
              <a:ext uri="{FF2B5EF4-FFF2-40B4-BE49-F238E27FC236}">
                <a16:creationId xmlns:a16="http://schemas.microsoft.com/office/drawing/2014/main" id="{BEB54F21-D7DD-2A8E-E052-E456D835B779}"/>
              </a:ext>
            </a:extLst>
          </p:cNvPr>
          <p:cNvSpPr txBox="1"/>
          <p:nvPr/>
        </p:nvSpPr>
        <p:spPr>
          <a:xfrm>
            <a:off x="1018800" y="2815200"/>
            <a:ext cx="1420816" cy="532800"/>
          </a:xfrm>
          <a:prstGeom prst="rect">
            <a:avLst/>
          </a:prstGeom>
          <a:solidFill>
            <a:schemeClr val="tx1">
              <a:alpha val="54967"/>
            </a:schemeClr>
          </a:solidFill>
        </p:spPr>
        <p:txBody>
          <a:bodyPr wrap="square" rtlCol="0">
            <a:spAutoFit/>
          </a:bodyPr>
          <a:lstStyle/>
          <a:p>
            <a:r>
              <a:rPr lang="en-US" sz="3200" dirty="0">
                <a:solidFill>
                  <a:schemeClr val="bg1"/>
                </a:solidFill>
                <a:latin typeface="Bebas Neue" panose="020B0606020202050201" pitchFamily="34" charset="77"/>
              </a:rPr>
              <a:t>FEATURES</a:t>
            </a:r>
          </a:p>
        </p:txBody>
      </p:sp>
      <p:cxnSp>
        <p:nvCxnSpPr>
          <p:cNvPr id="10" name="Straight Connector 9">
            <a:extLst>
              <a:ext uri="{FF2B5EF4-FFF2-40B4-BE49-F238E27FC236}">
                <a16:creationId xmlns:a16="http://schemas.microsoft.com/office/drawing/2014/main" id="{1B8C1C68-6FB1-DA98-E357-62AD3F0530DA}"/>
              </a:ext>
            </a:extLst>
          </p:cNvPr>
          <p:cNvCxnSpPr>
            <a:cxnSpLocks/>
          </p:cNvCxnSpPr>
          <p:nvPr/>
        </p:nvCxnSpPr>
        <p:spPr>
          <a:xfrm>
            <a:off x="1214651" y="3380296"/>
            <a:ext cx="1126213" cy="0"/>
          </a:xfrm>
          <a:prstGeom prst="line">
            <a:avLst/>
          </a:prstGeom>
          <a:ln w="762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1D05799-9ACB-A028-202D-3C7FED2D8BB7}"/>
              </a:ext>
            </a:extLst>
          </p:cNvPr>
          <p:cNvSpPr txBox="1"/>
          <p:nvPr/>
        </p:nvSpPr>
        <p:spPr>
          <a:xfrm>
            <a:off x="6699600" y="3672000"/>
            <a:ext cx="1420816" cy="584775"/>
          </a:xfrm>
          <a:prstGeom prst="rect">
            <a:avLst/>
          </a:prstGeom>
          <a:solidFill>
            <a:schemeClr val="bg1">
              <a:alpha val="54967"/>
            </a:schemeClr>
          </a:solidFill>
        </p:spPr>
        <p:txBody>
          <a:bodyPr wrap="square" rtlCol="0">
            <a:spAutoFit/>
          </a:bodyPr>
          <a:lstStyle/>
          <a:p>
            <a:r>
              <a:rPr lang="en-US" sz="3200" dirty="0">
                <a:latin typeface="Bebas Neue" panose="020B0606020202050201" pitchFamily="34" charset="77"/>
              </a:rPr>
              <a:t>FEATURES</a:t>
            </a:r>
          </a:p>
        </p:txBody>
      </p:sp>
      <p:sp>
        <p:nvSpPr>
          <p:cNvPr id="2" name="TextBox 1">
            <a:extLst>
              <a:ext uri="{FF2B5EF4-FFF2-40B4-BE49-F238E27FC236}">
                <a16:creationId xmlns:a16="http://schemas.microsoft.com/office/drawing/2014/main" id="{E77F2791-FF0D-FCA8-B87A-9D8696426A91}"/>
              </a:ext>
            </a:extLst>
          </p:cNvPr>
          <p:cNvSpPr txBox="1"/>
          <p:nvPr/>
        </p:nvSpPr>
        <p:spPr>
          <a:xfrm>
            <a:off x="7936992" y="3588464"/>
            <a:ext cx="393512" cy="584775"/>
          </a:xfrm>
          <a:prstGeom prst="rect">
            <a:avLst/>
          </a:prstGeom>
          <a:noFill/>
        </p:spPr>
        <p:txBody>
          <a:bodyPr wrap="square" rtlCol="0">
            <a:spAutoFit/>
          </a:bodyPr>
          <a:lstStyle/>
          <a:p>
            <a:r>
              <a:rPr lang="en-US" sz="3200" dirty="0">
                <a:solidFill>
                  <a:srgbClr val="FF0000"/>
                </a:solidFill>
                <a:latin typeface="Bebas Neue" panose="020B0606020202050201" pitchFamily="34" charset="77"/>
              </a:rPr>
              <a:t>*</a:t>
            </a:r>
          </a:p>
        </p:txBody>
      </p:sp>
    </p:spTree>
    <p:extLst>
      <p:ext uri="{BB962C8B-B14F-4D97-AF65-F5344CB8AC3E}">
        <p14:creationId xmlns:p14="http://schemas.microsoft.com/office/powerpoint/2010/main" val="3362277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THAT WAS </a:t>
            </a:r>
            <a:r>
              <a:rPr lang="nb-NO" sz="6000" dirty="0">
                <a:solidFill>
                  <a:srgbClr val="FFFF00"/>
                </a:solidFill>
                <a:latin typeface="Bebas Neue" panose="020B0606020202050201" pitchFamily="34" charset="0"/>
                <a:cs typeface="Montserrat SemiBold"/>
              </a:rPr>
              <a:t>20 YEARS AGO</a:t>
            </a:r>
          </a:p>
        </p:txBody>
      </p:sp>
    </p:spTree>
    <p:extLst>
      <p:ext uri="{BB962C8B-B14F-4D97-AF65-F5344CB8AC3E}">
        <p14:creationId xmlns:p14="http://schemas.microsoft.com/office/powerpoint/2010/main" val="2781169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AND THEN... </a:t>
            </a:r>
            <a:r>
              <a:rPr lang="nb-NO" sz="6000" dirty="0">
                <a:solidFill>
                  <a:srgbClr val="FFFF00"/>
                </a:solidFill>
                <a:latin typeface="Bebas Neue" panose="020B0606020202050201" pitchFamily="34" charset="0"/>
                <a:cs typeface="Montserrat SemiBold"/>
              </a:rPr>
              <a:t>NOTHING?</a:t>
            </a:r>
          </a:p>
        </p:txBody>
      </p:sp>
    </p:spTree>
    <p:extLst>
      <p:ext uri="{BB962C8B-B14F-4D97-AF65-F5344CB8AC3E}">
        <p14:creationId xmlns:p14="http://schemas.microsoft.com/office/powerpoint/2010/main" val="1612840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NOT QUITE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841411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AGILE SCOPE CREEP</a:t>
            </a:r>
          </a:p>
        </p:txBody>
      </p:sp>
    </p:spTree>
    <p:extLst>
      <p:ext uri="{BB962C8B-B14F-4D97-AF65-F5344CB8AC3E}">
        <p14:creationId xmlns:p14="http://schemas.microsoft.com/office/powerpoint/2010/main" val="312855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AGILE?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582344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AGILE SOFTWARE DEVELOPMENT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86784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AGILE PRODUCT DEVELOPMENT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23800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AGILE ORGANIZATIONS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388374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AGILE BUSINESS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18872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2ED9C-1AD4-81BD-ADE8-746E7B2F5CA6}"/>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960757"/>
          </a:xfrm>
          <a:prstGeom prst="rect">
            <a:avLst/>
          </a:prstGeom>
          <a:solidFill>
            <a:schemeClr val="tx1">
              <a:alpha val="55397"/>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A TALE OF TWO AGILES</a:t>
            </a:r>
          </a:p>
        </p:txBody>
      </p:sp>
    </p:spTree>
    <p:extLst>
      <p:ext uri="{BB962C8B-B14F-4D97-AF65-F5344CB8AC3E}">
        <p14:creationId xmlns:p14="http://schemas.microsoft.com/office/powerpoint/2010/main" val="1673919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6000" dirty="0">
                <a:solidFill>
                  <a:srgbClr val="FFFF00"/>
                </a:solidFill>
                <a:latin typeface="Bebas Neue" panose="020B0606020202050201" pitchFamily="34" charset="0"/>
                <a:cs typeface="Montserrat SemiBold"/>
              </a:rPr>
              <a:t>”</a:t>
            </a:r>
            <a:r>
              <a:rPr lang="en-US" sz="6000" dirty="0">
                <a:solidFill>
                  <a:schemeClr val="bg1"/>
                </a:solidFill>
                <a:latin typeface="Bebas Neue" panose="020B0606020202050201" pitchFamily="34" charset="0"/>
                <a:cs typeface="Montserrat SemiBold"/>
              </a:rPr>
              <a:t>TECHNICAL AGILE</a:t>
            </a:r>
            <a:r>
              <a:rPr lang="en-US" sz="6000" dirty="0">
                <a:solidFill>
                  <a:srgbClr val="FFFF00"/>
                </a:solidFill>
                <a:latin typeface="Bebas Neue" panose="020B0606020202050201" pitchFamily="34" charset="0"/>
                <a:cs typeface="Montserrat SemiBold"/>
              </a:rPr>
              <a:t>”</a:t>
            </a:r>
          </a:p>
        </p:txBody>
      </p:sp>
    </p:spTree>
    <p:extLst>
      <p:ext uri="{BB962C8B-B14F-4D97-AF65-F5344CB8AC3E}">
        <p14:creationId xmlns:p14="http://schemas.microsoft.com/office/powerpoint/2010/main" val="4219348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DEVOPS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59765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6000" dirty="0">
                <a:solidFill>
                  <a:srgbClr val="FFFF00"/>
                </a:solidFill>
                <a:latin typeface="Bebas Neue" panose="020B0606020202050201" pitchFamily="34" charset="0"/>
                <a:cs typeface="Montserrat SemiBold"/>
              </a:rPr>
              <a:t>”</a:t>
            </a:r>
            <a:r>
              <a:rPr lang="en-US" sz="6000" dirty="0">
                <a:solidFill>
                  <a:schemeClr val="bg1"/>
                </a:solidFill>
                <a:latin typeface="Bebas Neue" panose="020B0606020202050201" pitchFamily="34" charset="0"/>
                <a:cs typeface="Montserrat SemiBold"/>
              </a:rPr>
              <a:t>BUSINESS AGILE</a:t>
            </a:r>
            <a:r>
              <a:rPr lang="en-US" sz="6000" dirty="0">
                <a:solidFill>
                  <a:srgbClr val="FFFF00"/>
                </a:solidFill>
                <a:latin typeface="Bebas Neue" panose="020B0606020202050201" pitchFamily="34" charset="0"/>
                <a:cs typeface="Montserrat SemiBold"/>
              </a:rPr>
              <a:t>”</a:t>
            </a:r>
          </a:p>
        </p:txBody>
      </p:sp>
    </p:spTree>
    <p:extLst>
      <p:ext uri="{BB962C8B-B14F-4D97-AF65-F5344CB8AC3E}">
        <p14:creationId xmlns:p14="http://schemas.microsoft.com/office/powerpoint/2010/main" val="390805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30397"/>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AN ENDLESS STREAM OF </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SILICON VALLEY SELF-HELP BOOKS</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PUSHING THE AGILE FRONTIER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592898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fairy holding up small fairies&#10;&#10;Description automatically generated with medium confidence">
            <a:extLst>
              <a:ext uri="{FF2B5EF4-FFF2-40B4-BE49-F238E27FC236}">
                <a16:creationId xmlns:a16="http://schemas.microsoft.com/office/drawing/2014/main" id="{DD5DD9F8-A33D-3A3C-8EEB-224A423686EB}"/>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RADICAL </a:t>
            </a:r>
            <a:r>
              <a:rPr lang="nb-NO" sz="6000" dirty="0">
                <a:solidFill>
                  <a:srgbClr val="FFFF00"/>
                </a:solidFill>
                <a:latin typeface="Bebas Neue" panose="020B0606020202050201" pitchFamily="34" charset="0"/>
                <a:cs typeface="Montserrat SemiBold"/>
              </a:rPr>
              <a:t>PIXIE DUST</a:t>
            </a:r>
          </a:p>
        </p:txBody>
      </p:sp>
    </p:spTree>
    <p:extLst>
      <p:ext uri="{BB962C8B-B14F-4D97-AF65-F5344CB8AC3E}">
        <p14:creationId xmlns:p14="http://schemas.microsoft.com/office/powerpoint/2010/main" val="205618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WHAT HATH </a:t>
            </a:r>
            <a:r>
              <a:rPr lang="nb-NO" sz="6000" dirty="0">
                <a:solidFill>
                  <a:srgbClr val="FFFF00"/>
                </a:solidFill>
                <a:latin typeface="Bebas Neue" panose="020B0606020202050201" pitchFamily="34" charset="0"/>
                <a:cs typeface="Montserrat SemiBold"/>
              </a:rPr>
              <a:t>AGILE</a:t>
            </a:r>
            <a:r>
              <a:rPr lang="nb-NO" sz="6000" dirty="0">
                <a:solidFill>
                  <a:schemeClr val="bg1"/>
                </a:solidFill>
                <a:latin typeface="Bebas Neue" panose="020B0606020202050201" pitchFamily="34" charset="0"/>
                <a:cs typeface="Montserrat SemiBold"/>
              </a:rPr>
              <a:t> WROUGHT?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372299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HAS IT WORKED?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689558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WE’VE TRIED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786771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EVERYTHING IS A SUCCESS </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UNTIL IT IS ABANDONED</a:t>
            </a:r>
          </a:p>
        </p:txBody>
      </p:sp>
    </p:spTree>
    <p:extLst>
      <p:ext uri="{BB962C8B-B14F-4D97-AF65-F5344CB8AC3E}">
        <p14:creationId xmlns:p14="http://schemas.microsoft.com/office/powerpoint/2010/main" val="306491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VERY LITTLE STICKS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07910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THINGS HAVE GOTTEN WEIRD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070077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THE </a:t>
            </a:r>
            <a:r>
              <a:rPr lang="nb-NO" sz="6000" dirty="0">
                <a:solidFill>
                  <a:srgbClr val="FFFF00"/>
                </a:solidFill>
                <a:latin typeface="Bebas Neue" panose="020B0606020202050201" pitchFamily="34" charset="0"/>
                <a:cs typeface="Montserrat SemiBold"/>
              </a:rPr>
              <a:t>IDEALS</a:t>
            </a:r>
            <a:r>
              <a:rPr lang="nb-NO" sz="6000" dirty="0">
                <a:solidFill>
                  <a:schemeClr val="bg1"/>
                </a:solidFill>
                <a:latin typeface="Bebas Neue" panose="020B0606020202050201" pitchFamily="34" charset="0"/>
                <a:cs typeface="Montserrat SemiBold"/>
              </a:rPr>
              <a:t> HAVE EVOLVED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328800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BRIDGING THE GAP</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59801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CUSTOMER OBSESSION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827919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SEAT AT THE TABLE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81621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REALITY</a:t>
            </a:r>
            <a:r>
              <a:rPr lang="nb-NO" sz="6000" dirty="0">
                <a:solidFill>
                  <a:schemeClr val="bg1"/>
                </a:solidFill>
                <a:latin typeface="Bebas Neue" panose="020B0606020202050201" pitchFamily="34" charset="0"/>
                <a:cs typeface="Montserrat SemiBold"/>
              </a:rPr>
              <a:t> IS LARGELY THE SAME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3588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952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AGILITY?</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8051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lass jar with plants and rocks inside&#10;&#10;Description automatically generated">
            <a:extLst>
              <a:ext uri="{FF2B5EF4-FFF2-40B4-BE49-F238E27FC236}">
                <a16:creationId xmlns:a16="http://schemas.microsoft.com/office/drawing/2014/main" id="{85078E2C-CD97-68CC-1C11-47648D9DD312}"/>
              </a:ext>
            </a:extLst>
          </p:cNvPr>
          <p:cNvPicPr>
            <a:picLocks noChangeAspect="1"/>
          </p:cNvPicPr>
          <p:nvPr/>
        </p:nvPicPr>
        <p:blipFill>
          <a:blip r:embed="rId3"/>
          <a:stretch>
            <a:fillRect/>
          </a:stretch>
        </p:blipFill>
        <p:spPr>
          <a:xfrm>
            <a:off x="685800" y="216155"/>
            <a:ext cx="7772400" cy="6140195"/>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THE TERRARIUM MODEL</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5546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5051"/>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THE AGILE LIE</a:t>
            </a:r>
            <a:endParaRPr lang="nb-NO" sz="6000" dirty="0">
              <a:solidFill>
                <a:srgbClr val="FFFF00"/>
              </a:solidFill>
              <a:latin typeface="Bebas Neue" panose="020B0606020202050201" pitchFamily="34" charset="0"/>
              <a:cs typeface="Montserrat SemiBold"/>
            </a:endParaRPr>
          </a:p>
        </p:txBody>
      </p:sp>
      <p:pic>
        <p:nvPicPr>
          <p:cNvPr id="3" name="Picture 2" descr="A person sitting at a desk&#10;&#10;Description automatically generated">
            <a:extLst>
              <a:ext uri="{FF2B5EF4-FFF2-40B4-BE49-F238E27FC236}">
                <a16:creationId xmlns:a16="http://schemas.microsoft.com/office/drawing/2014/main" id="{0D2E5B0D-2596-6833-2CCA-9B7A46805E76}"/>
              </a:ext>
            </a:extLst>
          </p:cNvPr>
          <p:cNvPicPr>
            <a:picLocks noChangeAspect="1"/>
          </p:cNvPicPr>
          <p:nvPr/>
        </p:nvPicPr>
        <p:blipFill>
          <a:blip r:embed="rId3"/>
          <a:stretch>
            <a:fillRect/>
          </a:stretch>
        </p:blipFill>
        <p:spPr>
          <a:xfrm>
            <a:off x="1895946" y="0"/>
            <a:ext cx="5198028" cy="6837883"/>
          </a:xfrm>
          <a:prstGeom prst="rect">
            <a:avLst/>
          </a:prstGeom>
        </p:spPr>
      </p:pic>
      <p:sp>
        <p:nvSpPr>
          <p:cNvPr id="7" name="Content Placeholder 2">
            <a:extLst>
              <a:ext uri="{FF2B5EF4-FFF2-40B4-BE49-F238E27FC236}">
                <a16:creationId xmlns:a16="http://schemas.microsoft.com/office/drawing/2014/main" id="{4810DA9D-B873-92E7-FB67-EC3E64AF126A}"/>
              </a:ext>
            </a:extLst>
          </p:cNvPr>
          <p:cNvSpPr>
            <a:spLocks noGrp="1"/>
          </p:cNvSpPr>
          <p:nvPr>
            <p:ph idx="1"/>
          </p:nvPr>
        </p:nvSpPr>
        <p:spPr>
          <a:xfrm>
            <a:off x="0" y="2667019"/>
            <a:ext cx="9144000" cy="1523962"/>
          </a:xfrm>
          <a:solidFill>
            <a:schemeClr val="tx1">
              <a:alpha val="55000"/>
            </a:schemeClr>
          </a:solidFill>
        </p:spPr>
        <p:txBody>
          <a:bodyPr>
            <a:noAutofit/>
          </a:bodyPr>
          <a:lstStyle/>
          <a:p>
            <a:pPr marL="0" indent="0" algn="ctr">
              <a:buNone/>
            </a:pPr>
            <a:r>
              <a:rPr lang="en-GB" sz="4800" dirty="0">
                <a:solidFill>
                  <a:schemeClr val="bg1"/>
                </a:solidFill>
                <a:latin typeface="Bebas Neue" panose="020B0606020202050201" pitchFamily="34" charset="77"/>
              </a:rPr>
              <a:t>don't use that foreign word </a:t>
            </a:r>
            <a:r>
              <a:rPr lang="en-GB" sz="4800" dirty="0">
                <a:solidFill>
                  <a:srgbClr val="FFFF00"/>
                </a:solidFill>
                <a:latin typeface="Bebas Neue" panose="020B0606020202050201" pitchFamily="34" charset="77"/>
              </a:rPr>
              <a:t>ideals</a:t>
            </a:r>
            <a:r>
              <a:rPr lang="en-GB" sz="4800" dirty="0">
                <a:solidFill>
                  <a:schemeClr val="bg1"/>
                </a:solidFill>
                <a:latin typeface="Bebas Neue" panose="020B0606020202050201" pitchFamily="34" charset="77"/>
              </a:rPr>
              <a:t> </a:t>
            </a:r>
            <a:br>
              <a:rPr lang="en-GB" sz="4800" dirty="0">
                <a:solidFill>
                  <a:schemeClr val="bg1"/>
                </a:solidFill>
                <a:latin typeface="Bebas Neue" panose="020B0606020202050201" pitchFamily="34" charset="77"/>
              </a:rPr>
            </a:br>
            <a:r>
              <a:rPr lang="en-GB" sz="4800" dirty="0">
                <a:solidFill>
                  <a:schemeClr val="bg1"/>
                </a:solidFill>
                <a:latin typeface="Bebas Neue" panose="020B0606020202050201" pitchFamily="34" charset="77"/>
              </a:rPr>
              <a:t>We have the excellent native word </a:t>
            </a:r>
            <a:r>
              <a:rPr lang="en-GB" sz="4800" dirty="0">
                <a:solidFill>
                  <a:srgbClr val="FFFF00"/>
                </a:solidFill>
                <a:latin typeface="Bebas Neue" panose="020B0606020202050201" pitchFamily="34" charset="77"/>
              </a:rPr>
              <a:t>lies</a:t>
            </a:r>
            <a:endParaRPr lang="nb-NO" sz="4800" dirty="0">
              <a:solidFill>
                <a:srgbClr val="FFFF00"/>
              </a:solidFill>
              <a:latin typeface="Bebas Neue" panose="020B0606020202050201" pitchFamily="34" charset="77"/>
              <a:cs typeface="Montserrat SemiBold"/>
            </a:endParaRPr>
          </a:p>
        </p:txBody>
      </p:sp>
    </p:spTree>
    <p:extLst>
      <p:ext uri="{BB962C8B-B14F-4D97-AF65-F5344CB8AC3E}">
        <p14:creationId xmlns:p14="http://schemas.microsoft.com/office/powerpoint/2010/main" val="1843670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DIRTY SECRET?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133289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lass jar with plants and rocks inside&#10;&#10;Description automatically generated">
            <a:extLst>
              <a:ext uri="{FF2B5EF4-FFF2-40B4-BE49-F238E27FC236}">
                <a16:creationId xmlns:a16="http://schemas.microsoft.com/office/drawing/2014/main" id="{85078E2C-CD97-68CC-1C11-47648D9DD312}"/>
              </a:ext>
            </a:extLst>
          </p:cNvPr>
          <p:cNvPicPr>
            <a:picLocks noChangeAspect="1"/>
          </p:cNvPicPr>
          <p:nvPr/>
        </p:nvPicPr>
        <p:blipFill>
          <a:blip r:embed="rId3"/>
          <a:stretch>
            <a:fillRect/>
          </a:stretch>
        </p:blipFill>
        <p:spPr>
          <a:xfrm>
            <a:off x="685800" y="216155"/>
            <a:ext cx="7772400" cy="6140195"/>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63</a:t>
            </a:fld>
            <a:endParaRPr lang="nb-NO"/>
          </a:p>
        </p:txBody>
      </p:sp>
      <p:sp>
        <p:nvSpPr>
          <p:cNvPr id="9" name="Content Placeholder 2">
            <a:extLst>
              <a:ext uri="{FF2B5EF4-FFF2-40B4-BE49-F238E27FC236}">
                <a16:creationId xmlns:a16="http://schemas.microsoft.com/office/drawing/2014/main" id="{AF235B65-80B9-3EA2-53DD-E1E17A9AD199}"/>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IS THE TERRARIUM SO BAD?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618061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STRENGTHS</a:t>
            </a:r>
          </a:p>
        </p:txBody>
      </p:sp>
    </p:spTree>
    <p:extLst>
      <p:ext uri="{BB962C8B-B14F-4D97-AF65-F5344CB8AC3E}">
        <p14:creationId xmlns:p14="http://schemas.microsoft.com/office/powerpoint/2010/main" val="3004158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PROTECTION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262338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COMFORT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254308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UNDERSTANDABLE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113695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WEAKNESSES</a:t>
            </a:r>
          </a:p>
        </p:txBody>
      </p:sp>
    </p:spTree>
    <p:extLst>
      <p:ext uri="{BB962C8B-B14F-4D97-AF65-F5344CB8AC3E}">
        <p14:creationId xmlns:p14="http://schemas.microsoft.com/office/powerpoint/2010/main" val="950170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EFFECTS ON </a:t>
            </a:r>
            <a:r>
              <a:rPr lang="nb-NO" sz="6000" dirty="0">
                <a:solidFill>
                  <a:srgbClr val="FFFF00"/>
                </a:solidFill>
                <a:latin typeface="Bebas Neue" panose="020B0606020202050201" pitchFamily="34" charset="0"/>
                <a:cs typeface="Montserrat SemiBold"/>
              </a:rPr>
              <a:t>COMMUNICATION</a:t>
            </a:r>
          </a:p>
        </p:txBody>
      </p:sp>
    </p:spTree>
    <p:extLst>
      <p:ext uri="{BB962C8B-B14F-4D97-AF65-F5344CB8AC3E}">
        <p14:creationId xmlns:p14="http://schemas.microsoft.com/office/powerpoint/2010/main" val="1166260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pic>
        <p:nvPicPr>
          <p:cNvPr id="5" name="Picture 4" descr="A glass jar with plants and rocks inside&#10;&#10;Description automatically generated">
            <a:extLst>
              <a:ext uri="{FF2B5EF4-FFF2-40B4-BE49-F238E27FC236}">
                <a16:creationId xmlns:a16="http://schemas.microsoft.com/office/drawing/2014/main" id="{2597EEDE-823B-D5D1-B71D-AE8D60CCAD59}"/>
              </a:ext>
            </a:extLst>
          </p:cNvPr>
          <p:cNvPicPr>
            <a:picLocks noChangeAspect="1"/>
          </p:cNvPicPr>
          <p:nvPr/>
        </p:nvPicPr>
        <p:blipFill>
          <a:blip r:embed="rId3"/>
          <a:stretch>
            <a:fillRect/>
          </a:stretch>
        </p:blipFill>
        <p:spPr>
          <a:xfrm>
            <a:off x="685800" y="216155"/>
            <a:ext cx="7772400" cy="6140195"/>
          </a:xfrm>
          <a:prstGeom prst="rect">
            <a:avLst/>
          </a:prstGeom>
        </p:spPr>
      </p:pic>
    </p:spTree>
    <p:extLst>
      <p:ext uri="{BB962C8B-B14F-4D97-AF65-F5344CB8AC3E}">
        <p14:creationId xmlns:p14="http://schemas.microsoft.com/office/powerpoint/2010/main" val="802105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304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THE TERRARIUM MODEL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IS A </a:t>
            </a:r>
            <a:r>
              <a:rPr lang="nb-NO" sz="6000" dirty="0">
                <a:solidFill>
                  <a:srgbClr val="FFFF00"/>
                </a:solidFill>
                <a:latin typeface="Bebas Neue" panose="020B0606020202050201" pitchFamily="34" charset="0"/>
                <a:cs typeface="Montserrat SemiBold"/>
              </a:rPr>
              <a:t>DELIBERATE CONSTRAINT </a:t>
            </a:r>
            <a:br>
              <a:rPr lang="nb-NO" sz="6000" dirty="0">
                <a:solidFill>
                  <a:srgbClr val="FFFF00"/>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ON COMMUNICATION</a:t>
            </a:r>
          </a:p>
        </p:txBody>
      </p:sp>
    </p:spTree>
    <p:extLst>
      <p:ext uri="{BB962C8B-B14F-4D97-AF65-F5344CB8AC3E}">
        <p14:creationId xmlns:p14="http://schemas.microsoft.com/office/powerpoint/2010/main" val="1848177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WHAT’S THE COST?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31894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PLANES OF EXISTENCE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88947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HOW DO YOU COMMUNICATE ACROSS </a:t>
            </a:r>
            <a:r>
              <a:rPr lang="nb-NO" sz="6000" dirty="0">
                <a:solidFill>
                  <a:srgbClr val="FFFF00"/>
                </a:solidFill>
                <a:latin typeface="Bebas Neue" panose="020B0606020202050201" pitchFamily="34" charset="0"/>
                <a:cs typeface="Montserrat SemiBold"/>
              </a:rPr>
              <a:t>DIFFERENT PLANES OF EXISTENCE</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63981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COMMUNICATE WITH </a:t>
            </a:r>
            <a:r>
              <a:rPr lang="nb-NO" sz="6000" dirty="0">
                <a:solidFill>
                  <a:srgbClr val="FFFF00"/>
                </a:solidFill>
                <a:latin typeface="Bebas Neue" panose="020B0606020202050201" pitchFamily="34" charset="0"/>
                <a:cs typeface="Montserrat SemiBold"/>
              </a:rPr>
              <a:t>THE GODS</a:t>
            </a:r>
          </a:p>
        </p:txBody>
      </p:sp>
    </p:spTree>
    <p:extLst>
      <p:ext uri="{BB962C8B-B14F-4D97-AF65-F5344CB8AC3E}">
        <p14:creationId xmlns:p14="http://schemas.microsoft.com/office/powerpoint/2010/main" val="2817778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around a table with a green light&#10;&#10;Description automatically generated">
            <a:extLst>
              <a:ext uri="{FF2B5EF4-FFF2-40B4-BE49-F238E27FC236}">
                <a16:creationId xmlns:a16="http://schemas.microsoft.com/office/drawing/2014/main" id="{B7867BFA-9141-1579-6158-36CD3C79EE46}"/>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5" name="Content Placeholder 2">
            <a:extLst>
              <a:ext uri="{FF2B5EF4-FFF2-40B4-BE49-F238E27FC236}">
                <a16:creationId xmlns:a16="http://schemas.microsoft.com/office/drawing/2014/main" id="{4676A709-EC07-FFDD-3A6E-F29052F1C95F}"/>
              </a:ext>
            </a:extLst>
          </p:cNvPr>
          <p:cNvSpPr txBox="1">
            <a:spLocks/>
          </p:cNvSpPr>
          <p:nvPr/>
        </p:nvSpPr>
        <p:spPr>
          <a:xfrm>
            <a:off x="0" y="2952000"/>
            <a:ext cx="9144000"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COMMUNICATION THROUGH </a:t>
            </a:r>
            <a:r>
              <a:rPr lang="nb-NO" sz="6000" dirty="0">
                <a:solidFill>
                  <a:srgbClr val="FFFF00"/>
                </a:solidFill>
                <a:latin typeface="Bebas Neue" panose="020B0606020202050201" pitchFamily="34" charset="0"/>
                <a:cs typeface="Montserrat SemiBold"/>
              </a:rPr>
              <a:t>MEDIUMS</a:t>
            </a:r>
          </a:p>
        </p:txBody>
      </p:sp>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75</a:t>
            </a:fld>
            <a:endParaRPr lang="nb-NO"/>
          </a:p>
        </p:txBody>
      </p:sp>
    </p:spTree>
    <p:extLst>
      <p:ext uri="{BB962C8B-B14F-4D97-AF65-F5344CB8AC3E}">
        <p14:creationId xmlns:p14="http://schemas.microsoft.com/office/powerpoint/2010/main" val="2378816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RESPONSE IS ERRATIC</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880634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77</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PRAYER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472117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EFFECTS ON </a:t>
            </a:r>
            <a:r>
              <a:rPr lang="nb-NO" sz="6000" dirty="0">
                <a:solidFill>
                  <a:srgbClr val="FFFF00"/>
                </a:solidFill>
                <a:latin typeface="Bebas Neue" panose="020B0606020202050201" pitchFamily="34" charset="0"/>
                <a:cs typeface="Montserrat SemiBold"/>
              </a:rPr>
              <a:t>RELATIONSHIPS</a:t>
            </a:r>
          </a:p>
        </p:txBody>
      </p:sp>
    </p:spTree>
    <p:extLst>
      <p:ext uri="{BB962C8B-B14F-4D97-AF65-F5344CB8AC3E}">
        <p14:creationId xmlns:p14="http://schemas.microsoft.com/office/powerpoint/2010/main" val="826165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79</a:t>
            </a:fld>
            <a:endParaRPr lang="nb-NO"/>
          </a:p>
        </p:txBody>
      </p:sp>
      <p:sp>
        <p:nvSpPr>
          <p:cNvPr id="3" name="Content Placeholder 2">
            <a:extLst>
              <a:ext uri="{FF2B5EF4-FFF2-40B4-BE49-F238E27FC236}">
                <a16:creationId xmlns:a16="http://schemas.microsoft.com/office/drawing/2014/main" id="{A7904DAF-4842-C277-4730-5120893EC074}"/>
              </a:ext>
            </a:extLst>
          </p:cNvPr>
          <p:cNvSpPr>
            <a:spLocks noGrp="1"/>
          </p:cNvSpPr>
          <p:nvPr>
            <p:ph idx="1"/>
          </p:nvPr>
        </p:nvSpPr>
        <p:spPr/>
        <p:txBody>
          <a:bodyPr/>
          <a:lstStyle/>
          <a:p>
            <a:endParaRPr lang="en-US" dirty="0"/>
          </a:p>
        </p:txBody>
      </p:sp>
      <p:sp>
        <p:nvSpPr>
          <p:cNvPr id="5" name="Bue 15">
            <a:extLst>
              <a:ext uri="{FF2B5EF4-FFF2-40B4-BE49-F238E27FC236}">
                <a16:creationId xmlns:a16="http://schemas.microsoft.com/office/drawing/2014/main" id="{9AF84C39-C3C7-CEAC-EA73-4F708B30D751}"/>
              </a:ext>
            </a:extLst>
          </p:cNvPr>
          <p:cNvSpPr/>
          <p:nvPr/>
        </p:nvSpPr>
        <p:spPr>
          <a:xfrm rot="2678249">
            <a:off x="4336089" y="1854296"/>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7" name="Bue 16">
            <a:extLst>
              <a:ext uri="{FF2B5EF4-FFF2-40B4-BE49-F238E27FC236}">
                <a16:creationId xmlns:a16="http://schemas.microsoft.com/office/drawing/2014/main" id="{6971EE51-0354-16C7-244E-2999CD332316}"/>
              </a:ext>
            </a:extLst>
          </p:cNvPr>
          <p:cNvSpPr/>
          <p:nvPr/>
        </p:nvSpPr>
        <p:spPr>
          <a:xfrm rot="13584752">
            <a:off x="1844680" y="1779429"/>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BCF1CFAE-5774-6064-EBB6-1CD723888152}"/>
              </a:ext>
            </a:extLst>
          </p:cNvPr>
          <p:cNvSpPr txBox="1">
            <a:spLocks/>
          </p:cNvSpPr>
          <p:nvPr/>
        </p:nvSpPr>
        <p:spPr>
          <a:xfrm>
            <a:off x="0" y="137001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COMMUNICATION</a:t>
            </a:r>
            <a:endParaRPr lang="nb-NO" sz="6000" dirty="0">
              <a:solidFill>
                <a:srgbClr val="FFFF00"/>
              </a:solidFill>
              <a:latin typeface="Bebas Neue" panose="020B0606020202050201" pitchFamily="34" charset="0"/>
              <a:cs typeface="Montserrat SemiBold"/>
            </a:endParaRPr>
          </a:p>
        </p:txBody>
      </p:sp>
      <p:sp>
        <p:nvSpPr>
          <p:cNvPr id="10" name="Content Placeholder 2">
            <a:extLst>
              <a:ext uri="{FF2B5EF4-FFF2-40B4-BE49-F238E27FC236}">
                <a16:creationId xmlns:a16="http://schemas.microsoft.com/office/drawing/2014/main" id="{CC043331-0B46-D77F-9463-11BB7C87388D}"/>
              </a:ext>
            </a:extLst>
          </p:cNvPr>
          <p:cNvSpPr txBox="1">
            <a:spLocks/>
          </p:cNvSpPr>
          <p:nvPr/>
        </p:nvSpPr>
        <p:spPr>
          <a:xfrm>
            <a:off x="0" y="425249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RELATIONSHIPS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68930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pic>
        <p:nvPicPr>
          <p:cNvPr id="5" name="Picture 4" descr="A glass jar with plants and rocks inside&#10;&#10;Description automatically generated">
            <a:extLst>
              <a:ext uri="{FF2B5EF4-FFF2-40B4-BE49-F238E27FC236}">
                <a16:creationId xmlns:a16="http://schemas.microsoft.com/office/drawing/2014/main" id="{2597EEDE-823B-D5D1-B71D-AE8D60CCAD59}"/>
              </a:ext>
            </a:extLst>
          </p:cNvPr>
          <p:cNvPicPr>
            <a:picLocks noChangeAspect="1"/>
          </p:cNvPicPr>
          <p:nvPr/>
        </p:nvPicPr>
        <p:blipFill>
          <a:blip r:embed="rId3"/>
          <a:stretch>
            <a:fillRect/>
          </a:stretch>
        </p:blipFill>
        <p:spPr>
          <a:xfrm>
            <a:off x="685800" y="216155"/>
            <a:ext cx="7772400" cy="6140195"/>
          </a:xfrm>
          <a:prstGeom prst="rect">
            <a:avLst/>
          </a:prstGeom>
        </p:spPr>
      </p:pic>
      <p:sp>
        <p:nvSpPr>
          <p:cNvPr id="2" name="Content Placeholder 2">
            <a:extLst>
              <a:ext uri="{FF2B5EF4-FFF2-40B4-BE49-F238E27FC236}">
                <a16:creationId xmlns:a16="http://schemas.microsoft.com/office/drawing/2014/main" id="{1D851439-22EA-5A73-1A53-39E2C1FAAC19}"/>
              </a:ext>
            </a:extLst>
          </p:cNvPr>
          <p:cNvSpPr>
            <a:spLocks noGrp="1"/>
          </p:cNvSpPr>
          <p:nvPr>
            <p:ph idx="1"/>
          </p:nvPr>
        </p:nvSpPr>
        <p:spPr>
          <a:xfrm>
            <a:off x="0" y="2487599"/>
            <a:ext cx="9144000" cy="1811445"/>
          </a:xfrm>
          <a:solidFill>
            <a:schemeClr val="tx1">
              <a:alpha val="55000"/>
            </a:schemeClr>
          </a:solidFill>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THE TERRARIUM MODEL</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OF SOFTWARE DEVELOPMENT</a:t>
            </a:r>
          </a:p>
        </p:txBody>
      </p:sp>
    </p:spTree>
    <p:extLst>
      <p:ext uri="{BB962C8B-B14F-4D97-AF65-F5344CB8AC3E}">
        <p14:creationId xmlns:p14="http://schemas.microsoft.com/office/powerpoint/2010/main" val="29748424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EFFECTS ON </a:t>
            </a:r>
            <a:r>
              <a:rPr lang="nb-NO" sz="6000" dirty="0">
                <a:solidFill>
                  <a:srgbClr val="FFFF00"/>
                </a:solidFill>
                <a:latin typeface="Bebas Neue" panose="020B0606020202050201" pitchFamily="34" charset="0"/>
                <a:cs typeface="Montserrat SemiBold"/>
              </a:rPr>
              <a:t>LEARNING</a:t>
            </a:r>
          </a:p>
        </p:txBody>
      </p:sp>
    </p:spTree>
    <p:extLst>
      <p:ext uri="{BB962C8B-B14F-4D97-AF65-F5344CB8AC3E}">
        <p14:creationId xmlns:p14="http://schemas.microsoft.com/office/powerpoint/2010/main" val="3713268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81</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HOW DOES LEARNING </a:t>
            </a:r>
            <a:r>
              <a:rPr lang="nb-NO" sz="6000" dirty="0">
                <a:solidFill>
                  <a:srgbClr val="FFFF00"/>
                </a:solidFill>
                <a:latin typeface="Bebas Neue" panose="020B0606020202050201" pitchFamily="34" charset="0"/>
                <a:cs typeface="Montserrat SemiBold"/>
              </a:rPr>
              <a:t>PROPAGATE</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184902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IT DOESN’T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213288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WHAT DO WE EXPECT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TO LEARN ABOUT?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516058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84</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EFFECTS ON </a:t>
            </a:r>
            <a:r>
              <a:rPr lang="nb-NO" sz="6000" dirty="0">
                <a:solidFill>
                  <a:srgbClr val="FFFF00"/>
                </a:solidFill>
                <a:latin typeface="Bebas Neue" panose="020B0606020202050201" pitchFamily="34" charset="0"/>
                <a:cs typeface="Montserrat SemiBold"/>
              </a:rPr>
              <a:t>IMPROVEMENT</a:t>
            </a:r>
          </a:p>
        </p:txBody>
      </p:sp>
    </p:spTree>
    <p:extLst>
      <p:ext uri="{BB962C8B-B14F-4D97-AF65-F5344CB8AC3E}">
        <p14:creationId xmlns:p14="http://schemas.microsoft.com/office/powerpoint/2010/main" val="780804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85</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WHAT CAN BE IMPROVED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FROM WITHIN THE TERRARIUM?</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179088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86</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ONLY THE THINGS THE TEAM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CAN GET THEIR HANDS 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74165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87</a:t>
            </a:fld>
            <a:endParaRPr lang="nb-NO"/>
          </a:p>
        </p:txBody>
      </p:sp>
      <p:pic>
        <p:nvPicPr>
          <p:cNvPr id="7" name="Picture 6" descr="A waffle iron on a table&#10;&#10;Description automatically generated">
            <a:extLst>
              <a:ext uri="{FF2B5EF4-FFF2-40B4-BE49-F238E27FC236}">
                <a16:creationId xmlns:a16="http://schemas.microsoft.com/office/drawing/2014/main" id="{8780FD1F-389B-82FE-5FCC-634C30A5F803}"/>
              </a:ext>
            </a:extLst>
          </p:cNvPr>
          <p:cNvPicPr>
            <a:picLocks noChangeAspect="1"/>
          </p:cNvPicPr>
          <p:nvPr/>
        </p:nvPicPr>
        <p:blipFill>
          <a:blip r:embed="rId3"/>
          <a:stretch>
            <a:fillRect/>
          </a:stretch>
        </p:blipFill>
        <p:spPr>
          <a:xfrm>
            <a:off x="0" y="853092"/>
            <a:ext cx="9144000" cy="5151816"/>
          </a:xfrm>
          <a:prstGeom prst="rect">
            <a:avLst/>
          </a:prstGeom>
        </p:spPr>
      </p:pic>
    </p:spTree>
    <p:extLst>
      <p:ext uri="{BB962C8B-B14F-4D97-AF65-F5344CB8AC3E}">
        <p14:creationId xmlns:p14="http://schemas.microsoft.com/office/powerpoint/2010/main" val="1300173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304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FOR THINGS CONTROLLED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OUTSIDE THE TERRARIUM</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TEAMS MUST RELY ON PRAYER</a:t>
            </a:r>
          </a:p>
        </p:txBody>
      </p:sp>
    </p:spTree>
    <p:extLst>
      <p:ext uri="{BB962C8B-B14F-4D97-AF65-F5344CB8AC3E}">
        <p14:creationId xmlns:p14="http://schemas.microsoft.com/office/powerpoint/2010/main" val="4130412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RESPONSE IS ERRATIC</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91573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pic>
        <p:nvPicPr>
          <p:cNvPr id="5" name="Picture 4" descr="A glass jar with plants and rocks inside&#10;&#10;Description automatically generated">
            <a:extLst>
              <a:ext uri="{FF2B5EF4-FFF2-40B4-BE49-F238E27FC236}">
                <a16:creationId xmlns:a16="http://schemas.microsoft.com/office/drawing/2014/main" id="{2597EEDE-823B-D5D1-B71D-AE8D60CCAD59}"/>
              </a:ext>
            </a:extLst>
          </p:cNvPr>
          <p:cNvPicPr>
            <a:picLocks noChangeAspect="1"/>
          </p:cNvPicPr>
          <p:nvPr/>
        </p:nvPicPr>
        <p:blipFill>
          <a:blip r:embed="rId3"/>
          <a:stretch>
            <a:fillRect/>
          </a:stretch>
        </p:blipFill>
        <p:spPr>
          <a:xfrm>
            <a:off x="685800" y="216155"/>
            <a:ext cx="7772400" cy="6140195"/>
          </a:xfrm>
          <a:prstGeom prst="rect">
            <a:avLst/>
          </a:prstGeom>
        </p:spPr>
      </p:pic>
      <p:sp>
        <p:nvSpPr>
          <p:cNvPr id="2" name="Content Placeholder 2">
            <a:extLst>
              <a:ext uri="{FF2B5EF4-FFF2-40B4-BE49-F238E27FC236}">
                <a16:creationId xmlns:a16="http://schemas.microsoft.com/office/drawing/2014/main" id="{1D851439-22EA-5A73-1A53-39E2C1FAAC19}"/>
              </a:ext>
            </a:extLst>
          </p:cNvPr>
          <p:cNvSpPr>
            <a:spLocks noGrp="1"/>
          </p:cNvSpPr>
          <p:nvPr>
            <p:ph idx="1"/>
          </p:nvPr>
        </p:nvSpPr>
        <p:spPr>
          <a:xfrm>
            <a:off x="0" y="2487599"/>
            <a:ext cx="9144000" cy="1811445"/>
          </a:xfrm>
          <a:solidFill>
            <a:schemeClr val="tx1">
              <a:alpha val="55000"/>
            </a:schemeClr>
          </a:solidFill>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IS THE TERRARIUM</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AN APT METAPHOR?</a:t>
            </a:r>
          </a:p>
        </p:txBody>
      </p:sp>
    </p:spTree>
    <p:extLst>
      <p:ext uri="{BB962C8B-B14F-4D97-AF65-F5344CB8AC3E}">
        <p14:creationId xmlns:p14="http://schemas.microsoft.com/office/powerpoint/2010/main" val="1769804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90</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0304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CHANCES ARE ONLY THINGS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THE TEAM CAN AFFECT DIRECTLY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WILL BE IMPROVED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6128441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91</a:t>
            </a:fld>
            <a:endParaRPr lang="nb-NO"/>
          </a:p>
        </p:txBody>
      </p:sp>
      <p:graphicFrame>
        <p:nvGraphicFramePr>
          <p:cNvPr id="7" name="Content Placeholder 6">
            <a:extLst>
              <a:ext uri="{FF2B5EF4-FFF2-40B4-BE49-F238E27FC236}">
                <a16:creationId xmlns:a16="http://schemas.microsoft.com/office/drawing/2014/main" id="{CBCB26C1-086A-BC4C-D5EA-95F22E4E8411}"/>
              </a:ext>
            </a:extLst>
          </p:cNvPr>
          <p:cNvGraphicFramePr>
            <a:graphicFrameLocks noGrp="1"/>
          </p:cNvGraphicFramePr>
          <p:nvPr>
            <p:ph idx="1"/>
            <p:extLst>
              <p:ext uri="{D42A27DB-BD31-4B8C-83A1-F6EECF244321}">
                <p14:modId xmlns:p14="http://schemas.microsoft.com/office/powerpoint/2010/main" val="3794748071"/>
              </p:ext>
            </p:extLst>
          </p:nvPr>
        </p:nvGraphicFramePr>
        <p:xfrm>
          <a:off x="457200" y="1166018"/>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358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92</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EFFECTS ON </a:t>
            </a:r>
            <a:r>
              <a:rPr lang="nb-NO" sz="6000" dirty="0">
                <a:solidFill>
                  <a:srgbClr val="FFFF00"/>
                </a:solidFill>
                <a:latin typeface="Bebas Neue" panose="020B0606020202050201" pitchFamily="34" charset="0"/>
                <a:cs typeface="Montserrat SemiBold"/>
              </a:rPr>
              <a:t>CHANGE</a:t>
            </a:r>
          </a:p>
        </p:txBody>
      </p:sp>
    </p:spTree>
    <p:extLst>
      <p:ext uri="{BB962C8B-B14F-4D97-AF65-F5344CB8AC3E}">
        <p14:creationId xmlns:p14="http://schemas.microsoft.com/office/powerpoint/2010/main" val="3795720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93</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WHAT CAN CHANGE?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637455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honeycomb&#10;&#10;Description automatically generated">
            <a:extLst>
              <a:ext uri="{FF2B5EF4-FFF2-40B4-BE49-F238E27FC236}">
                <a16:creationId xmlns:a16="http://schemas.microsoft.com/office/drawing/2014/main" id="{7CB2BFB5-A586-D261-81E2-718EE410B50C}"/>
              </a:ext>
            </a:extLst>
          </p:cNvPr>
          <p:cNvPicPr>
            <a:picLocks noChangeAspect="1"/>
          </p:cNvPicPr>
          <p:nvPr/>
        </p:nvPicPr>
        <p:blipFill>
          <a:blip r:embed="rId3"/>
          <a:stretch>
            <a:fillRect/>
          </a:stretch>
        </p:blipFill>
        <p:spPr>
          <a:xfrm>
            <a:off x="-577874" y="0"/>
            <a:ext cx="10299748" cy="6858000"/>
          </a:xfrm>
          <a:prstGeom prst="rect">
            <a:avLst/>
          </a:prstGeom>
        </p:spPr>
      </p:pic>
      <p:sp>
        <p:nvSpPr>
          <p:cNvPr id="5" name="Content Placeholder 2">
            <a:extLst>
              <a:ext uri="{FF2B5EF4-FFF2-40B4-BE49-F238E27FC236}">
                <a16:creationId xmlns:a16="http://schemas.microsoft.com/office/drawing/2014/main" id="{18FB6A62-DD3F-FD86-A755-CA99CF8458D0}"/>
              </a:ext>
            </a:extLst>
          </p:cNvPr>
          <p:cNvSpPr txBox="1">
            <a:spLocks/>
          </p:cNvSpPr>
          <p:nvPr/>
        </p:nvSpPr>
        <p:spPr>
          <a:xfrm>
            <a:off x="-577874" y="2952000"/>
            <a:ext cx="10299748" cy="938524"/>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HOW AGILE CAN YOU BEE IN A BOX?</a:t>
            </a:r>
            <a:endParaRPr lang="nb-NO" sz="6000" dirty="0">
              <a:solidFill>
                <a:srgbClr val="FFFF00"/>
              </a:solidFill>
              <a:latin typeface="Bebas Neue" panose="020B0606020202050201" pitchFamily="34" charset="0"/>
              <a:cs typeface="Montserrat SemiBold"/>
            </a:endParaRPr>
          </a:p>
        </p:txBody>
      </p:sp>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94</a:t>
            </a:fld>
            <a:endParaRPr lang="nb-NO"/>
          </a:p>
        </p:txBody>
      </p:sp>
    </p:spTree>
    <p:extLst>
      <p:ext uri="{BB962C8B-B14F-4D97-AF65-F5344CB8AC3E}">
        <p14:creationId xmlns:p14="http://schemas.microsoft.com/office/powerpoint/2010/main" val="2809978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95</a:t>
            </a:fld>
            <a:endParaRPr lang="nb-NO"/>
          </a:p>
        </p:txBody>
      </p:sp>
      <p:pic>
        <p:nvPicPr>
          <p:cNvPr id="3" name="Picture 2" descr="A picture containing text, linedrawing&#10;&#10;Description automatically generated">
            <a:extLst>
              <a:ext uri="{FF2B5EF4-FFF2-40B4-BE49-F238E27FC236}">
                <a16:creationId xmlns:a16="http://schemas.microsoft.com/office/drawing/2014/main" id="{0FE1C36F-72FE-549F-DAB0-C3AD9E8B5B41}"/>
              </a:ext>
            </a:extLst>
          </p:cNvPr>
          <p:cNvPicPr>
            <a:picLocks noChangeAspect="1"/>
          </p:cNvPicPr>
          <p:nvPr/>
        </p:nvPicPr>
        <p:blipFill>
          <a:blip r:embed="rId3"/>
          <a:stretch>
            <a:fillRect/>
          </a:stretch>
        </p:blipFill>
        <p:spPr>
          <a:xfrm>
            <a:off x="0" y="-1"/>
            <a:ext cx="9143999" cy="6857999"/>
          </a:xfrm>
          <a:prstGeom prst="rect">
            <a:avLst/>
          </a:prstGeom>
        </p:spPr>
      </p:pic>
    </p:spTree>
    <p:extLst>
      <p:ext uri="{BB962C8B-B14F-4D97-AF65-F5344CB8AC3E}">
        <p14:creationId xmlns:p14="http://schemas.microsoft.com/office/powerpoint/2010/main" val="3567160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96</a:t>
            </a:fld>
            <a:endParaRPr lang="nb-NO"/>
          </a:p>
        </p:txBody>
      </p:sp>
      <p:pic>
        <p:nvPicPr>
          <p:cNvPr id="5" name="Picture 4" descr="A glass jar with plants and rocks inside&#10;&#10;Description automatically generated">
            <a:extLst>
              <a:ext uri="{FF2B5EF4-FFF2-40B4-BE49-F238E27FC236}">
                <a16:creationId xmlns:a16="http://schemas.microsoft.com/office/drawing/2014/main" id="{2597EEDE-823B-D5D1-B71D-AE8D60CCAD59}"/>
              </a:ext>
            </a:extLst>
          </p:cNvPr>
          <p:cNvPicPr>
            <a:picLocks noChangeAspect="1"/>
          </p:cNvPicPr>
          <p:nvPr/>
        </p:nvPicPr>
        <p:blipFill>
          <a:blip r:embed="rId3"/>
          <a:stretch>
            <a:fillRect/>
          </a:stretch>
        </p:blipFill>
        <p:spPr>
          <a:xfrm>
            <a:off x="685800" y="216155"/>
            <a:ext cx="7772400" cy="6140195"/>
          </a:xfrm>
          <a:prstGeom prst="rect">
            <a:avLst/>
          </a:prstGeom>
        </p:spPr>
      </p:pic>
      <p:sp>
        <p:nvSpPr>
          <p:cNvPr id="2" name="Content Placeholder 2">
            <a:extLst>
              <a:ext uri="{FF2B5EF4-FFF2-40B4-BE49-F238E27FC236}">
                <a16:creationId xmlns:a16="http://schemas.microsoft.com/office/drawing/2014/main" id="{1D851439-22EA-5A73-1A53-39E2C1FAAC19}"/>
              </a:ext>
            </a:extLst>
          </p:cNvPr>
          <p:cNvSpPr>
            <a:spLocks noGrp="1"/>
          </p:cNvSpPr>
          <p:nvPr>
            <p:ph idx="1"/>
          </p:nvPr>
        </p:nvSpPr>
        <p:spPr>
          <a:xfrm>
            <a:off x="0" y="2487599"/>
            <a:ext cx="9144000" cy="1811445"/>
          </a:xfrm>
          <a:solidFill>
            <a:schemeClr val="tx1">
              <a:alpha val="55000"/>
            </a:schemeClr>
          </a:solidFill>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IS THE TERRARIUM</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AS GOOD AS IT GETS?</a:t>
            </a:r>
          </a:p>
        </p:txBody>
      </p:sp>
    </p:spTree>
    <p:extLst>
      <p:ext uri="{BB962C8B-B14F-4D97-AF65-F5344CB8AC3E}">
        <p14:creationId xmlns:p14="http://schemas.microsoft.com/office/powerpoint/2010/main" val="657122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97</a:t>
            </a:fld>
            <a:endParaRPr lang="nb-NO"/>
          </a:p>
        </p:txBody>
      </p:sp>
      <p:sp>
        <p:nvSpPr>
          <p:cNvPr id="2" name="Content Placeholder 2">
            <a:extLst>
              <a:ext uri="{FF2B5EF4-FFF2-40B4-BE49-F238E27FC236}">
                <a16:creationId xmlns:a16="http://schemas.microsoft.com/office/drawing/2014/main" id="{877F7869-5938-C649-F1CF-EB274AB37F6E}"/>
              </a:ext>
            </a:extLst>
          </p:cNvPr>
          <p:cNvSpPr txBox="1">
            <a:spLocks/>
          </p:cNvSpPr>
          <p:nvPr/>
        </p:nvSpPr>
        <p:spPr>
          <a:xfrm>
            <a:off x="0" y="248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THE TERRARIUM IS </a:t>
            </a:r>
            <a:r>
              <a:rPr lang="nb-NO" sz="6000" dirty="0">
                <a:solidFill>
                  <a:srgbClr val="FFFF00"/>
                </a:solidFill>
                <a:latin typeface="Bebas Neue" panose="020B0606020202050201" pitchFamily="34" charset="0"/>
                <a:cs typeface="Montserrat SemiBold"/>
              </a:rPr>
              <a:t>AT ODDS </a:t>
            </a:r>
            <a:br>
              <a:rPr lang="nb-NO" sz="6000" dirty="0">
                <a:solidFill>
                  <a:srgbClr val="FFFF00"/>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WITH AGILE PRINCIPLES</a:t>
            </a:r>
          </a:p>
        </p:txBody>
      </p:sp>
    </p:spTree>
    <p:extLst>
      <p:ext uri="{BB962C8B-B14F-4D97-AF65-F5344CB8AC3E}">
        <p14:creationId xmlns:p14="http://schemas.microsoft.com/office/powerpoint/2010/main" val="2602749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98</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CROSSROADS</a:t>
            </a:r>
          </a:p>
        </p:txBody>
      </p:sp>
    </p:spTree>
    <p:extLst>
      <p:ext uri="{BB962C8B-B14F-4D97-AF65-F5344CB8AC3E}">
        <p14:creationId xmlns:p14="http://schemas.microsoft.com/office/powerpoint/2010/main" val="2039577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15.03.2024</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99</a:t>
            </a:fld>
            <a:endParaRPr lang="nb-NO"/>
          </a:p>
        </p:txBody>
      </p:sp>
      <p:sp>
        <p:nvSpPr>
          <p:cNvPr id="8" name="Content Placeholder 2">
            <a:extLst>
              <a:ext uri="{FF2B5EF4-FFF2-40B4-BE49-F238E27FC236}">
                <a16:creationId xmlns:a16="http://schemas.microsoft.com/office/drawing/2014/main" id="{95FBDEC9-1AF8-4906-855D-039A2BBE3787}"/>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HOW TO DEAL WITH THE GAP</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BETWEEN </a:t>
            </a:r>
            <a:r>
              <a:rPr lang="nb-NO" sz="6000" dirty="0">
                <a:solidFill>
                  <a:srgbClr val="FFFF00"/>
                </a:solidFill>
                <a:latin typeface="Bebas Neue" panose="020B0606020202050201" pitchFamily="34" charset="0"/>
                <a:cs typeface="Montserrat SemiBold"/>
              </a:rPr>
              <a:t>NARRATIVE</a:t>
            </a:r>
            <a:r>
              <a:rPr lang="nb-NO" sz="6000" dirty="0">
                <a:solidFill>
                  <a:schemeClr val="bg1"/>
                </a:solidFill>
                <a:latin typeface="Bebas Neue" panose="020B0606020202050201" pitchFamily="34" charset="0"/>
                <a:cs typeface="Montserrat SemiBold"/>
              </a:rPr>
              <a:t> AND </a:t>
            </a:r>
            <a:r>
              <a:rPr lang="nb-NO" sz="6000" dirty="0">
                <a:solidFill>
                  <a:srgbClr val="FFFF00"/>
                </a:solidFill>
                <a:latin typeface="Bebas Neue" panose="020B0606020202050201" pitchFamily="34" charset="0"/>
                <a:cs typeface="Montserrat SemiBold"/>
              </a:rPr>
              <a:t>REALITY</a:t>
            </a:r>
            <a:r>
              <a:rPr lang="nb-NO" sz="6000" dirty="0">
                <a:solidFill>
                  <a:schemeClr val="bg1"/>
                </a:solidFill>
                <a:latin typeface="Bebas Neue" panose="020B0606020202050201" pitchFamily="34" charset="0"/>
                <a:cs typeface="Montserrat SemiBold"/>
              </a:rPr>
              <a:t>?</a:t>
            </a:r>
          </a:p>
        </p:txBody>
      </p:sp>
    </p:spTree>
    <p:extLst>
      <p:ext uri="{BB962C8B-B14F-4D97-AF65-F5344CB8AC3E}">
        <p14:creationId xmlns:p14="http://schemas.microsoft.com/office/powerpoint/2010/main" val="4070718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inarwh-beyond-the-terrarium-boosterconf-20230315-0305@1400" id="{D735D369-D0FD-664B-9C62-47324330AA13}" vid="{DB20A2EE-5ED0-DE47-993F-5E28CFAA3BD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24139</TotalTime>
  <Words>4944</Words>
  <Application>Microsoft Macintosh PowerPoint</Application>
  <PresentationFormat>On-screen Show (4:3)</PresentationFormat>
  <Paragraphs>673</Paragraphs>
  <Slides>123</Slides>
  <Notes>123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123</vt:i4>
      </vt:variant>
    </vt:vector>
  </HeadingPairs>
  <TitlesOfParts>
    <vt:vector size="127" baseType="lpstr">
      <vt:lpstr>Arial</vt:lpstr>
      <vt:lpstr>Bebas Neue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Høst, Einar Waaler</cp:lastModifiedBy>
  <cp:revision>3254</cp:revision>
  <dcterms:created xsi:type="dcterms:W3CDTF">2018-06-05T15:34:19Z</dcterms:created>
  <dcterms:modified xsi:type="dcterms:W3CDTF">2024-03-15T11:50:35Z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96317e-03ca-4ddd-bc6f-adf29e7f1a41_Enabled">
    <vt:lpwstr>true</vt:lpwstr>
  </property>
  <property fmtid="{D5CDD505-2E9C-101B-9397-08002B2CF9AE}" pid="3" name="MSIP_Label_9396317e-03ca-4ddd-bc6f-adf29e7f1a41_SetDate">
    <vt:lpwstr>2023-05-15T13:21:57Z</vt:lpwstr>
  </property>
  <property fmtid="{D5CDD505-2E9C-101B-9397-08002B2CF9AE}" pid="4" name="MSIP_Label_9396317e-03ca-4ddd-bc6f-adf29e7f1a41_Method">
    <vt:lpwstr>Standard</vt:lpwstr>
  </property>
  <property fmtid="{D5CDD505-2E9C-101B-9397-08002B2CF9AE}" pid="5" name="MSIP_Label_9396317e-03ca-4ddd-bc6f-adf29e7f1a41_Name">
    <vt:lpwstr>9396317e-03ca-4ddd-bc6f-adf29e7f1a41</vt:lpwstr>
  </property>
  <property fmtid="{D5CDD505-2E9C-101B-9397-08002B2CF9AE}" pid="6" name="MSIP_Label_9396317e-03ca-4ddd-bc6f-adf29e7f1a41_SiteId">
    <vt:lpwstr>62366534-1ec3-4962-8869-9b5535279d0b</vt:lpwstr>
  </property>
  <property fmtid="{D5CDD505-2E9C-101B-9397-08002B2CF9AE}" pid="7" name="MSIP_Label_9396317e-03ca-4ddd-bc6f-adf29e7f1a41_ActionId">
    <vt:lpwstr>deca8323-6d30-4b7e-9c00-0d1e6d795d43</vt:lpwstr>
  </property>
  <property fmtid="{D5CDD505-2E9C-101B-9397-08002B2CF9AE}" pid="8" name="MSIP_Label_9396317e-03ca-4ddd-bc6f-adf29e7f1a41_ContentBits">
    <vt:lpwstr>0</vt:lpwstr>
  </property>
</Properties>
</file>